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381201-A7A4-401C-95FD-D680FD179FBD}" v="415" dt="2025-12-09T19:55:53.752"/>
    <p1510:client id="{5E83419A-8D51-4FA9-8CCA-C85ADD617A15}" v="256" dt="2025-12-09T15:42:08.1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9T18:12:04.965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sX0" fmla="*/ 0 w 4243589"/>
              <a:gd name="csY0" fmla="*/ 0 h 27432"/>
              <a:gd name="csX1" fmla="*/ 563791 w 4243589"/>
              <a:gd name="csY1" fmla="*/ 0 h 27432"/>
              <a:gd name="csX2" fmla="*/ 1042710 w 4243589"/>
              <a:gd name="csY2" fmla="*/ 0 h 27432"/>
              <a:gd name="csX3" fmla="*/ 1564066 w 4243589"/>
              <a:gd name="csY3" fmla="*/ 0 h 27432"/>
              <a:gd name="csX4" fmla="*/ 2212729 w 4243589"/>
              <a:gd name="csY4" fmla="*/ 0 h 27432"/>
              <a:gd name="csX5" fmla="*/ 2776520 w 4243589"/>
              <a:gd name="csY5" fmla="*/ 0 h 27432"/>
              <a:gd name="csX6" fmla="*/ 3297875 w 4243589"/>
              <a:gd name="csY6" fmla="*/ 0 h 27432"/>
              <a:gd name="csX7" fmla="*/ 4243589 w 4243589"/>
              <a:gd name="csY7" fmla="*/ 0 h 27432"/>
              <a:gd name="csX8" fmla="*/ 4243589 w 4243589"/>
              <a:gd name="csY8" fmla="*/ 27432 h 27432"/>
              <a:gd name="csX9" fmla="*/ 3637362 w 4243589"/>
              <a:gd name="csY9" fmla="*/ 27432 h 27432"/>
              <a:gd name="csX10" fmla="*/ 3116007 w 4243589"/>
              <a:gd name="csY10" fmla="*/ 27432 h 27432"/>
              <a:gd name="csX11" fmla="*/ 2424908 w 4243589"/>
              <a:gd name="csY11" fmla="*/ 27432 h 27432"/>
              <a:gd name="csX12" fmla="*/ 1861117 w 4243589"/>
              <a:gd name="csY12" fmla="*/ 27432 h 27432"/>
              <a:gd name="csX13" fmla="*/ 1382198 w 4243589"/>
              <a:gd name="csY13" fmla="*/ 27432 h 27432"/>
              <a:gd name="csX14" fmla="*/ 733535 w 4243589"/>
              <a:gd name="csY14" fmla="*/ 27432 h 27432"/>
              <a:gd name="csX15" fmla="*/ 0 w 4243589"/>
              <a:gd name="csY15" fmla="*/ 27432 h 27432"/>
              <a:gd name="csX16" fmla="*/ 0 w 4243589"/>
              <a:gd name="csY1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49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40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14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sX0" fmla="*/ 0 w 10515600"/>
              <a:gd name="csY0" fmla="*/ 0 h 27432"/>
              <a:gd name="csX1" fmla="*/ 446913 w 10515600"/>
              <a:gd name="csY1" fmla="*/ 0 h 27432"/>
              <a:gd name="csX2" fmla="*/ 1104138 w 10515600"/>
              <a:gd name="csY2" fmla="*/ 0 h 27432"/>
              <a:gd name="csX3" fmla="*/ 1866519 w 10515600"/>
              <a:gd name="csY3" fmla="*/ 0 h 27432"/>
              <a:gd name="csX4" fmla="*/ 2208276 w 10515600"/>
              <a:gd name="csY4" fmla="*/ 0 h 27432"/>
              <a:gd name="csX5" fmla="*/ 2550033 w 10515600"/>
              <a:gd name="csY5" fmla="*/ 0 h 27432"/>
              <a:gd name="csX6" fmla="*/ 3417570 w 10515600"/>
              <a:gd name="csY6" fmla="*/ 0 h 27432"/>
              <a:gd name="csX7" fmla="*/ 4074795 w 10515600"/>
              <a:gd name="csY7" fmla="*/ 0 h 27432"/>
              <a:gd name="csX8" fmla="*/ 4416552 w 10515600"/>
              <a:gd name="csY8" fmla="*/ 0 h 27432"/>
              <a:gd name="csX9" fmla="*/ 5073777 w 10515600"/>
              <a:gd name="csY9" fmla="*/ 0 h 27432"/>
              <a:gd name="csX10" fmla="*/ 5941314 w 10515600"/>
              <a:gd name="csY10" fmla="*/ 0 h 27432"/>
              <a:gd name="csX11" fmla="*/ 6493383 w 10515600"/>
              <a:gd name="csY11" fmla="*/ 0 h 27432"/>
              <a:gd name="csX12" fmla="*/ 7045452 w 10515600"/>
              <a:gd name="csY12" fmla="*/ 0 h 27432"/>
              <a:gd name="csX13" fmla="*/ 7702677 w 10515600"/>
              <a:gd name="csY13" fmla="*/ 0 h 27432"/>
              <a:gd name="csX14" fmla="*/ 8465058 w 10515600"/>
              <a:gd name="csY14" fmla="*/ 0 h 27432"/>
              <a:gd name="csX15" fmla="*/ 9227439 w 10515600"/>
              <a:gd name="csY15" fmla="*/ 0 h 27432"/>
              <a:gd name="csX16" fmla="*/ 10515600 w 10515600"/>
              <a:gd name="csY16" fmla="*/ 0 h 27432"/>
              <a:gd name="csX17" fmla="*/ 10515600 w 10515600"/>
              <a:gd name="csY17" fmla="*/ 27432 h 27432"/>
              <a:gd name="csX18" fmla="*/ 10068687 w 10515600"/>
              <a:gd name="csY18" fmla="*/ 27432 h 27432"/>
              <a:gd name="csX19" fmla="*/ 9201150 w 10515600"/>
              <a:gd name="csY19" fmla="*/ 27432 h 27432"/>
              <a:gd name="csX20" fmla="*/ 8543925 w 10515600"/>
              <a:gd name="csY20" fmla="*/ 27432 h 27432"/>
              <a:gd name="csX21" fmla="*/ 8202168 w 10515600"/>
              <a:gd name="csY21" fmla="*/ 27432 h 27432"/>
              <a:gd name="csX22" fmla="*/ 7544943 w 10515600"/>
              <a:gd name="csY22" fmla="*/ 27432 h 27432"/>
              <a:gd name="csX23" fmla="*/ 6992874 w 10515600"/>
              <a:gd name="csY23" fmla="*/ 27432 h 27432"/>
              <a:gd name="csX24" fmla="*/ 6440805 w 10515600"/>
              <a:gd name="csY24" fmla="*/ 27432 h 27432"/>
              <a:gd name="csX25" fmla="*/ 5888736 w 10515600"/>
              <a:gd name="csY25" fmla="*/ 27432 h 27432"/>
              <a:gd name="csX26" fmla="*/ 5336667 w 10515600"/>
              <a:gd name="csY26" fmla="*/ 27432 h 27432"/>
              <a:gd name="csX27" fmla="*/ 4574286 w 10515600"/>
              <a:gd name="csY27" fmla="*/ 27432 h 27432"/>
              <a:gd name="csX28" fmla="*/ 3917061 w 10515600"/>
              <a:gd name="csY28" fmla="*/ 27432 h 27432"/>
              <a:gd name="csX29" fmla="*/ 3575304 w 10515600"/>
              <a:gd name="csY29" fmla="*/ 27432 h 27432"/>
              <a:gd name="csX30" fmla="*/ 3023235 w 10515600"/>
              <a:gd name="csY30" fmla="*/ 27432 h 27432"/>
              <a:gd name="csX31" fmla="*/ 2260854 w 10515600"/>
              <a:gd name="csY31" fmla="*/ 27432 h 27432"/>
              <a:gd name="csX32" fmla="*/ 1813941 w 10515600"/>
              <a:gd name="csY32" fmla="*/ 27432 h 27432"/>
              <a:gd name="csX33" fmla="*/ 946404 w 10515600"/>
              <a:gd name="csY33" fmla="*/ 27432 h 27432"/>
              <a:gd name="csX34" fmla="*/ 0 w 10515600"/>
              <a:gd name="csY34" fmla="*/ 27432 h 27432"/>
              <a:gd name="csX35" fmla="*/ 0 w 10515600"/>
              <a:gd name="csY35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9345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sX0" fmla="*/ 0 w 4243589"/>
              <a:gd name="csY0" fmla="*/ 0 h 27432"/>
              <a:gd name="csX1" fmla="*/ 563791 w 4243589"/>
              <a:gd name="csY1" fmla="*/ 0 h 27432"/>
              <a:gd name="csX2" fmla="*/ 1042710 w 4243589"/>
              <a:gd name="csY2" fmla="*/ 0 h 27432"/>
              <a:gd name="csX3" fmla="*/ 1564066 w 4243589"/>
              <a:gd name="csY3" fmla="*/ 0 h 27432"/>
              <a:gd name="csX4" fmla="*/ 2212729 w 4243589"/>
              <a:gd name="csY4" fmla="*/ 0 h 27432"/>
              <a:gd name="csX5" fmla="*/ 2776520 w 4243589"/>
              <a:gd name="csY5" fmla="*/ 0 h 27432"/>
              <a:gd name="csX6" fmla="*/ 3297875 w 4243589"/>
              <a:gd name="csY6" fmla="*/ 0 h 27432"/>
              <a:gd name="csX7" fmla="*/ 4243589 w 4243589"/>
              <a:gd name="csY7" fmla="*/ 0 h 27432"/>
              <a:gd name="csX8" fmla="*/ 4243589 w 4243589"/>
              <a:gd name="csY8" fmla="*/ 27432 h 27432"/>
              <a:gd name="csX9" fmla="*/ 3637362 w 4243589"/>
              <a:gd name="csY9" fmla="*/ 27432 h 27432"/>
              <a:gd name="csX10" fmla="*/ 3116007 w 4243589"/>
              <a:gd name="csY10" fmla="*/ 27432 h 27432"/>
              <a:gd name="csX11" fmla="*/ 2424908 w 4243589"/>
              <a:gd name="csY11" fmla="*/ 27432 h 27432"/>
              <a:gd name="csX12" fmla="*/ 1861117 w 4243589"/>
              <a:gd name="csY12" fmla="*/ 27432 h 27432"/>
              <a:gd name="csX13" fmla="*/ 1382198 w 4243589"/>
              <a:gd name="csY13" fmla="*/ 27432 h 27432"/>
              <a:gd name="csX14" fmla="*/ 733535 w 4243589"/>
              <a:gd name="csY14" fmla="*/ 27432 h 27432"/>
              <a:gd name="csX15" fmla="*/ 0 w 4243589"/>
              <a:gd name="csY15" fmla="*/ 27432 h 27432"/>
              <a:gd name="csX16" fmla="*/ 0 w 4243589"/>
              <a:gd name="csY1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578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sX0" fmla="*/ 0 w 10515600"/>
              <a:gd name="csY0" fmla="*/ 0 h 27432"/>
              <a:gd name="csX1" fmla="*/ 446913 w 10515600"/>
              <a:gd name="csY1" fmla="*/ 0 h 27432"/>
              <a:gd name="csX2" fmla="*/ 1104138 w 10515600"/>
              <a:gd name="csY2" fmla="*/ 0 h 27432"/>
              <a:gd name="csX3" fmla="*/ 1866519 w 10515600"/>
              <a:gd name="csY3" fmla="*/ 0 h 27432"/>
              <a:gd name="csX4" fmla="*/ 2208276 w 10515600"/>
              <a:gd name="csY4" fmla="*/ 0 h 27432"/>
              <a:gd name="csX5" fmla="*/ 2550033 w 10515600"/>
              <a:gd name="csY5" fmla="*/ 0 h 27432"/>
              <a:gd name="csX6" fmla="*/ 3417570 w 10515600"/>
              <a:gd name="csY6" fmla="*/ 0 h 27432"/>
              <a:gd name="csX7" fmla="*/ 4074795 w 10515600"/>
              <a:gd name="csY7" fmla="*/ 0 h 27432"/>
              <a:gd name="csX8" fmla="*/ 4416552 w 10515600"/>
              <a:gd name="csY8" fmla="*/ 0 h 27432"/>
              <a:gd name="csX9" fmla="*/ 5073777 w 10515600"/>
              <a:gd name="csY9" fmla="*/ 0 h 27432"/>
              <a:gd name="csX10" fmla="*/ 5941314 w 10515600"/>
              <a:gd name="csY10" fmla="*/ 0 h 27432"/>
              <a:gd name="csX11" fmla="*/ 6493383 w 10515600"/>
              <a:gd name="csY11" fmla="*/ 0 h 27432"/>
              <a:gd name="csX12" fmla="*/ 7045452 w 10515600"/>
              <a:gd name="csY12" fmla="*/ 0 h 27432"/>
              <a:gd name="csX13" fmla="*/ 7702677 w 10515600"/>
              <a:gd name="csY13" fmla="*/ 0 h 27432"/>
              <a:gd name="csX14" fmla="*/ 8465058 w 10515600"/>
              <a:gd name="csY14" fmla="*/ 0 h 27432"/>
              <a:gd name="csX15" fmla="*/ 9227439 w 10515600"/>
              <a:gd name="csY15" fmla="*/ 0 h 27432"/>
              <a:gd name="csX16" fmla="*/ 10515600 w 10515600"/>
              <a:gd name="csY16" fmla="*/ 0 h 27432"/>
              <a:gd name="csX17" fmla="*/ 10515600 w 10515600"/>
              <a:gd name="csY17" fmla="*/ 27432 h 27432"/>
              <a:gd name="csX18" fmla="*/ 10068687 w 10515600"/>
              <a:gd name="csY18" fmla="*/ 27432 h 27432"/>
              <a:gd name="csX19" fmla="*/ 9201150 w 10515600"/>
              <a:gd name="csY19" fmla="*/ 27432 h 27432"/>
              <a:gd name="csX20" fmla="*/ 8543925 w 10515600"/>
              <a:gd name="csY20" fmla="*/ 27432 h 27432"/>
              <a:gd name="csX21" fmla="*/ 8202168 w 10515600"/>
              <a:gd name="csY21" fmla="*/ 27432 h 27432"/>
              <a:gd name="csX22" fmla="*/ 7544943 w 10515600"/>
              <a:gd name="csY22" fmla="*/ 27432 h 27432"/>
              <a:gd name="csX23" fmla="*/ 6992874 w 10515600"/>
              <a:gd name="csY23" fmla="*/ 27432 h 27432"/>
              <a:gd name="csX24" fmla="*/ 6440805 w 10515600"/>
              <a:gd name="csY24" fmla="*/ 27432 h 27432"/>
              <a:gd name="csX25" fmla="*/ 5888736 w 10515600"/>
              <a:gd name="csY25" fmla="*/ 27432 h 27432"/>
              <a:gd name="csX26" fmla="*/ 5336667 w 10515600"/>
              <a:gd name="csY26" fmla="*/ 27432 h 27432"/>
              <a:gd name="csX27" fmla="*/ 4574286 w 10515600"/>
              <a:gd name="csY27" fmla="*/ 27432 h 27432"/>
              <a:gd name="csX28" fmla="*/ 3917061 w 10515600"/>
              <a:gd name="csY28" fmla="*/ 27432 h 27432"/>
              <a:gd name="csX29" fmla="*/ 3575304 w 10515600"/>
              <a:gd name="csY29" fmla="*/ 27432 h 27432"/>
              <a:gd name="csX30" fmla="*/ 3023235 w 10515600"/>
              <a:gd name="csY30" fmla="*/ 27432 h 27432"/>
              <a:gd name="csX31" fmla="*/ 2260854 w 10515600"/>
              <a:gd name="csY31" fmla="*/ 27432 h 27432"/>
              <a:gd name="csX32" fmla="*/ 1813941 w 10515600"/>
              <a:gd name="csY32" fmla="*/ 27432 h 27432"/>
              <a:gd name="csX33" fmla="*/ 946404 w 10515600"/>
              <a:gd name="csY33" fmla="*/ 27432 h 27432"/>
              <a:gd name="csX34" fmla="*/ 0 w 10515600"/>
              <a:gd name="csY34" fmla="*/ 27432 h 27432"/>
              <a:gd name="csX35" fmla="*/ 0 w 10515600"/>
              <a:gd name="csY35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000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sX0" fmla="*/ 0 w 10515600"/>
              <a:gd name="csY0" fmla="*/ 0 h 27432"/>
              <a:gd name="csX1" fmla="*/ 446913 w 10515600"/>
              <a:gd name="csY1" fmla="*/ 0 h 27432"/>
              <a:gd name="csX2" fmla="*/ 1104138 w 10515600"/>
              <a:gd name="csY2" fmla="*/ 0 h 27432"/>
              <a:gd name="csX3" fmla="*/ 1866519 w 10515600"/>
              <a:gd name="csY3" fmla="*/ 0 h 27432"/>
              <a:gd name="csX4" fmla="*/ 2208276 w 10515600"/>
              <a:gd name="csY4" fmla="*/ 0 h 27432"/>
              <a:gd name="csX5" fmla="*/ 2550033 w 10515600"/>
              <a:gd name="csY5" fmla="*/ 0 h 27432"/>
              <a:gd name="csX6" fmla="*/ 3417570 w 10515600"/>
              <a:gd name="csY6" fmla="*/ 0 h 27432"/>
              <a:gd name="csX7" fmla="*/ 4074795 w 10515600"/>
              <a:gd name="csY7" fmla="*/ 0 h 27432"/>
              <a:gd name="csX8" fmla="*/ 4416552 w 10515600"/>
              <a:gd name="csY8" fmla="*/ 0 h 27432"/>
              <a:gd name="csX9" fmla="*/ 5073777 w 10515600"/>
              <a:gd name="csY9" fmla="*/ 0 h 27432"/>
              <a:gd name="csX10" fmla="*/ 5941314 w 10515600"/>
              <a:gd name="csY10" fmla="*/ 0 h 27432"/>
              <a:gd name="csX11" fmla="*/ 6493383 w 10515600"/>
              <a:gd name="csY11" fmla="*/ 0 h 27432"/>
              <a:gd name="csX12" fmla="*/ 7045452 w 10515600"/>
              <a:gd name="csY12" fmla="*/ 0 h 27432"/>
              <a:gd name="csX13" fmla="*/ 7702677 w 10515600"/>
              <a:gd name="csY13" fmla="*/ 0 h 27432"/>
              <a:gd name="csX14" fmla="*/ 8465058 w 10515600"/>
              <a:gd name="csY14" fmla="*/ 0 h 27432"/>
              <a:gd name="csX15" fmla="*/ 9227439 w 10515600"/>
              <a:gd name="csY15" fmla="*/ 0 h 27432"/>
              <a:gd name="csX16" fmla="*/ 10515600 w 10515600"/>
              <a:gd name="csY16" fmla="*/ 0 h 27432"/>
              <a:gd name="csX17" fmla="*/ 10515600 w 10515600"/>
              <a:gd name="csY17" fmla="*/ 27432 h 27432"/>
              <a:gd name="csX18" fmla="*/ 10068687 w 10515600"/>
              <a:gd name="csY18" fmla="*/ 27432 h 27432"/>
              <a:gd name="csX19" fmla="*/ 9201150 w 10515600"/>
              <a:gd name="csY19" fmla="*/ 27432 h 27432"/>
              <a:gd name="csX20" fmla="*/ 8543925 w 10515600"/>
              <a:gd name="csY20" fmla="*/ 27432 h 27432"/>
              <a:gd name="csX21" fmla="*/ 8202168 w 10515600"/>
              <a:gd name="csY21" fmla="*/ 27432 h 27432"/>
              <a:gd name="csX22" fmla="*/ 7544943 w 10515600"/>
              <a:gd name="csY22" fmla="*/ 27432 h 27432"/>
              <a:gd name="csX23" fmla="*/ 6992874 w 10515600"/>
              <a:gd name="csY23" fmla="*/ 27432 h 27432"/>
              <a:gd name="csX24" fmla="*/ 6440805 w 10515600"/>
              <a:gd name="csY24" fmla="*/ 27432 h 27432"/>
              <a:gd name="csX25" fmla="*/ 5888736 w 10515600"/>
              <a:gd name="csY25" fmla="*/ 27432 h 27432"/>
              <a:gd name="csX26" fmla="*/ 5336667 w 10515600"/>
              <a:gd name="csY26" fmla="*/ 27432 h 27432"/>
              <a:gd name="csX27" fmla="*/ 4574286 w 10515600"/>
              <a:gd name="csY27" fmla="*/ 27432 h 27432"/>
              <a:gd name="csX28" fmla="*/ 3917061 w 10515600"/>
              <a:gd name="csY28" fmla="*/ 27432 h 27432"/>
              <a:gd name="csX29" fmla="*/ 3575304 w 10515600"/>
              <a:gd name="csY29" fmla="*/ 27432 h 27432"/>
              <a:gd name="csX30" fmla="*/ 3023235 w 10515600"/>
              <a:gd name="csY30" fmla="*/ 27432 h 27432"/>
              <a:gd name="csX31" fmla="*/ 2260854 w 10515600"/>
              <a:gd name="csY31" fmla="*/ 27432 h 27432"/>
              <a:gd name="csX32" fmla="*/ 1813941 w 10515600"/>
              <a:gd name="csY32" fmla="*/ 27432 h 27432"/>
              <a:gd name="csX33" fmla="*/ 946404 w 10515600"/>
              <a:gd name="csY33" fmla="*/ 27432 h 27432"/>
              <a:gd name="csX34" fmla="*/ 0 w 10515600"/>
              <a:gd name="csY34" fmla="*/ 27432 h 27432"/>
              <a:gd name="csX35" fmla="*/ 0 w 10515600"/>
              <a:gd name="csY35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5318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sX0" fmla="*/ 0 w 4243589"/>
              <a:gd name="csY0" fmla="*/ 0 h 27432"/>
              <a:gd name="csX1" fmla="*/ 563791 w 4243589"/>
              <a:gd name="csY1" fmla="*/ 0 h 27432"/>
              <a:gd name="csX2" fmla="*/ 1042710 w 4243589"/>
              <a:gd name="csY2" fmla="*/ 0 h 27432"/>
              <a:gd name="csX3" fmla="*/ 1564066 w 4243589"/>
              <a:gd name="csY3" fmla="*/ 0 h 27432"/>
              <a:gd name="csX4" fmla="*/ 2212729 w 4243589"/>
              <a:gd name="csY4" fmla="*/ 0 h 27432"/>
              <a:gd name="csX5" fmla="*/ 2776520 w 4243589"/>
              <a:gd name="csY5" fmla="*/ 0 h 27432"/>
              <a:gd name="csX6" fmla="*/ 3297875 w 4243589"/>
              <a:gd name="csY6" fmla="*/ 0 h 27432"/>
              <a:gd name="csX7" fmla="*/ 4243589 w 4243589"/>
              <a:gd name="csY7" fmla="*/ 0 h 27432"/>
              <a:gd name="csX8" fmla="*/ 4243589 w 4243589"/>
              <a:gd name="csY8" fmla="*/ 27432 h 27432"/>
              <a:gd name="csX9" fmla="*/ 3637362 w 4243589"/>
              <a:gd name="csY9" fmla="*/ 27432 h 27432"/>
              <a:gd name="csX10" fmla="*/ 3116007 w 4243589"/>
              <a:gd name="csY10" fmla="*/ 27432 h 27432"/>
              <a:gd name="csX11" fmla="*/ 2424908 w 4243589"/>
              <a:gd name="csY11" fmla="*/ 27432 h 27432"/>
              <a:gd name="csX12" fmla="*/ 1861117 w 4243589"/>
              <a:gd name="csY12" fmla="*/ 27432 h 27432"/>
              <a:gd name="csX13" fmla="*/ 1382198 w 4243589"/>
              <a:gd name="csY13" fmla="*/ 27432 h 27432"/>
              <a:gd name="csX14" fmla="*/ 733535 w 4243589"/>
              <a:gd name="csY14" fmla="*/ 27432 h 27432"/>
              <a:gd name="csX15" fmla="*/ 0 w 4243589"/>
              <a:gd name="csY15" fmla="*/ 27432 h 27432"/>
              <a:gd name="csX16" fmla="*/ 0 w 4243589"/>
              <a:gd name="csY1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901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20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sX0" fmla="*/ 0 w 4480560"/>
              <a:gd name="csY0" fmla="*/ 0 h 27432"/>
              <a:gd name="csX1" fmla="*/ 595274 w 4480560"/>
              <a:gd name="csY1" fmla="*/ 0 h 27432"/>
              <a:gd name="csX2" fmla="*/ 1100938 w 4480560"/>
              <a:gd name="csY2" fmla="*/ 0 h 27432"/>
              <a:gd name="csX3" fmla="*/ 1651406 w 4480560"/>
              <a:gd name="csY3" fmla="*/ 0 h 27432"/>
              <a:gd name="csX4" fmla="*/ 2336292 w 4480560"/>
              <a:gd name="csY4" fmla="*/ 0 h 27432"/>
              <a:gd name="csX5" fmla="*/ 2931566 w 4480560"/>
              <a:gd name="csY5" fmla="*/ 0 h 27432"/>
              <a:gd name="csX6" fmla="*/ 3482035 w 4480560"/>
              <a:gd name="csY6" fmla="*/ 0 h 27432"/>
              <a:gd name="csX7" fmla="*/ 4480560 w 4480560"/>
              <a:gd name="csY7" fmla="*/ 0 h 27432"/>
              <a:gd name="csX8" fmla="*/ 4480560 w 4480560"/>
              <a:gd name="csY8" fmla="*/ 27432 h 27432"/>
              <a:gd name="csX9" fmla="*/ 3840480 w 4480560"/>
              <a:gd name="csY9" fmla="*/ 27432 h 27432"/>
              <a:gd name="csX10" fmla="*/ 3290011 w 4480560"/>
              <a:gd name="csY10" fmla="*/ 27432 h 27432"/>
              <a:gd name="csX11" fmla="*/ 2560320 w 4480560"/>
              <a:gd name="csY11" fmla="*/ 27432 h 27432"/>
              <a:gd name="csX12" fmla="*/ 1965046 w 4480560"/>
              <a:gd name="csY12" fmla="*/ 27432 h 27432"/>
              <a:gd name="csX13" fmla="*/ 1459382 w 4480560"/>
              <a:gd name="csY13" fmla="*/ 27432 h 27432"/>
              <a:gd name="csX14" fmla="*/ 774497 w 4480560"/>
              <a:gd name="csY14" fmla="*/ 27432 h 27432"/>
              <a:gd name="csX15" fmla="*/ 0 w 4480560"/>
              <a:gd name="csY15" fmla="*/ 27432 h 27432"/>
              <a:gd name="csX16" fmla="*/ 0 w 4480560"/>
              <a:gd name="csY1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91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sX0" fmla="*/ 0 w 4480560"/>
              <a:gd name="csY0" fmla="*/ 0 h 27432"/>
              <a:gd name="csX1" fmla="*/ 595274 w 4480560"/>
              <a:gd name="csY1" fmla="*/ 0 h 27432"/>
              <a:gd name="csX2" fmla="*/ 1100938 w 4480560"/>
              <a:gd name="csY2" fmla="*/ 0 h 27432"/>
              <a:gd name="csX3" fmla="*/ 1651406 w 4480560"/>
              <a:gd name="csY3" fmla="*/ 0 h 27432"/>
              <a:gd name="csX4" fmla="*/ 2336292 w 4480560"/>
              <a:gd name="csY4" fmla="*/ 0 h 27432"/>
              <a:gd name="csX5" fmla="*/ 2931566 w 4480560"/>
              <a:gd name="csY5" fmla="*/ 0 h 27432"/>
              <a:gd name="csX6" fmla="*/ 3482035 w 4480560"/>
              <a:gd name="csY6" fmla="*/ 0 h 27432"/>
              <a:gd name="csX7" fmla="*/ 4480560 w 4480560"/>
              <a:gd name="csY7" fmla="*/ 0 h 27432"/>
              <a:gd name="csX8" fmla="*/ 4480560 w 4480560"/>
              <a:gd name="csY8" fmla="*/ 27432 h 27432"/>
              <a:gd name="csX9" fmla="*/ 3840480 w 4480560"/>
              <a:gd name="csY9" fmla="*/ 27432 h 27432"/>
              <a:gd name="csX10" fmla="*/ 3290011 w 4480560"/>
              <a:gd name="csY10" fmla="*/ 27432 h 27432"/>
              <a:gd name="csX11" fmla="*/ 2560320 w 4480560"/>
              <a:gd name="csY11" fmla="*/ 27432 h 27432"/>
              <a:gd name="csX12" fmla="*/ 1965046 w 4480560"/>
              <a:gd name="csY12" fmla="*/ 27432 h 27432"/>
              <a:gd name="csX13" fmla="*/ 1459382 w 4480560"/>
              <a:gd name="csY13" fmla="*/ 27432 h 27432"/>
              <a:gd name="csX14" fmla="*/ 774497 w 4480560"/>
              <a:gd name="csY14" fmla="*/ 27432 h 27432"/>
              <a:gd name="csX15" fmla="*/ 0 w 4480560"/>
              <a:gd name="csY15" fmla="*/ 27432 h 27432"/>
              <a:gd name="csX16" fmla="*/ 0 w 4480560"/>
              <a:gd name="csY1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06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004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r>
              <a:rPr lang="ru-RU" sz="6000" dirty="0">
                <a:latin typeface="Times New Roman"/>
                <a:cs typeface="Times New Roman"/>
              </a:rPr>
              <a:t>Протон-М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>
                <a:latin typeface="Times New Roman"/>
                <a:cs typeface="Times New Roman"/>
              </a:rPr>
              <a:t>Команда "Кербины"</a:t>
            </a:r>
          </a:p>
          <a:p>
            <a:r>
              <a:rPr lang="ru-RU">
                <a:latin typeface="Times New Roman"/>
                <a:cs typeface="Times New Roman"/>
              </a:rPr>
              <a:t>М8O-117БВ-25</a:t>
            </a: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62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27432"/>
          </a:xfrm>
          <a:custGeom>
            <a:avLst/>
            <a:gdLst>
              <a:gd name="csX0" fmla="*/ 0 w 3474720"/>
              <a:gd name="csY0" fmla="*/ 0 h 27432"/>
              <a:gd name="csX1" fmla="*/ 660197 w 3474720"/>
              <a:gd name="csY1" fmla="*/ 0 h 27432"/>
              <a:gd name="csX2" fmla="*/ 1355141 w 3474720"/>
              <a:gd name="csY2" fmla="*/ 0 h 27432"/>
              <a:gd name="csX3" fmla="*/ 2084832 w 3474720"/>
              <a:gd name="csY3" fmla="*/ 0 h 27432"/>
              <a:gd name="csX4" fmla="*/ 2814523 w 3474720"/>
              <a:gd name="csY4" fmla="*/ 0 h 27432"/>
              <a:gd name="csX5" fmla="*/ 3474720 w 3474720"/>
              <a:gd name="csY5" fmla="*/ 0 h 27432"/>
              <a:gd name="csX6" fmla="*/ 3474720 w 3474720"/>
              <a:gd name="csY6" fmla="*/ 27432 h 27432"/>
              <a:gd name="csX7" fmla="*/ 2710282 w 3474720"/>
              <a:gd name="csY7" fmla="*/ 27432 h 27432"/>
              <a:gd name="csX8" fmla="*/ 1945843 w 3474720"/>
              <a:gd name="csY8" fmla="*/ 27432 h 27432"/>
              <a:gd name="csX9" fmla="*/ 1250899 w 3474720"/>
              <a:gd name="csY9" fmla="*/ 27432 h 27432"/>
              <a:gd name="csX10" fmla="*/ 0 w 3474720"/>
              <a:gd name="csY10" fmla="*/ 27432 h 27432"/>
              <a:gd name="csX11" fmla="*/ 0 w 3474720"/>
              <a:gd name="csY11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474720" h="27432" fill="none" extrusionOk="0">
                <a:moveTo>
                  <a:pt x="0" y="0"/>
                </a:moveTo>
                <a:cubicBezTo>
                  <a:pt x="307185" y="-8713"/>
                  <a:pt x="392307" y="-13121"/>
                  <a:pt x="660197" y="0"/>
                </a:cubicBezTo>
                <a:cubicBezTo>
                  <a:pt x="928087" y="13121"/>
                  <a:pt x="1167029" y="-2668"/>
                  <a:pt x="1355141" y="0"/>
                </a:cubicBezTo>
                <a:cubicBezTo>
                  <a:pt x="1543253" y="2668"/>
                  <a:pt x="1739408" y="-6709"/>
                  <a:pt x="2084832" y="0"/>
                </a:cubicBezTo>
                <a:cubicBezTo>
                  <a:pt x="2430256" y="6709"/>
                  <a:pt x="2538889" y="29706"/>
                  <a:pt x="2814523" y="0"/>
                </a:cubicBezTo>
                <a:cubicBezTo>
                  <a:pt x="3090157" y="-29706"/>
                  <a:pt x="3152920" y="-15446"/>
                  <a:pt x="3474720" y="0"/>
                </a:cubicBezTo>
                <a:cubicBezTo>
                  <a:pt x="3473554" y="7395"/>
                  <a:pt x="3474765" y="21864"/>
                  <a:pt x="3474720" y="27432"/>
                </a:cubicBezTo>
                <a:cubicBezTo>
                  <a:pt x="3275380" y="12730"/>
                  <a:pt x="2958934" y="10130"/>
                  <a:pt x="2710282" y="27432"/>
                </a:cubicBezTo>
                <a:cubicBezTo>
                  <a:pt x="2461630" y="44734"/>
                  <a:pt x="2131168" y="43757"/>
                  <a:pt x="1945843" y="27432"/>
                </a:cubicBezTo>
                <a:cubicBezTo>
                  <a:pt x="1760518" y="11107"/>
                  <a:pt x="1444829" y="-3738"/>
                  <a:pt x="1250899" y="27432"/>
                </a:cubicBezTo>
                <a:cubicBezTo>
                  <a:pt x="1056969" y="58602"/>
                  <a:pt x="444992" y="52761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474720" h="27432" stroke="0" extrusionOk="0">
                <a:moveTo>
                  <a:pt x="0" y="0"/>
                </a:moveTo>
                <a:cubicBezTo>
                  <a:pt x="300114" y="-5103"/>
                  <a:pt x="525093" y="-25284"/>
                  <a:pt x="660197" y="0"/>
                </a:cubicBezTo>
                <a:cubicBezTo>
                  <a:pt x="795301" y="25284"/>
                  <a:pt x="1023172" y="17955"/>
                  <a:pt x="1250899" y="0"/>
                </a:cubicBezTo>
                <a:cubicBezTo>
                  <a:pt x="1478626" y="-17955"/>
                  <a:pt x="1782079" y="-27844"/>
                  <a:pt x="2015338" y="0"/>
                </a:cubicBezTo>
                <a:cubicBezTo>
                  <a:pt x="2248597" y="27844"/>
                  <a:pt x="2491007" y="27648"/>
                  <a:pt x="2675534" y="0"/>
                </a:cubicBezTo>
                <a:cubicBezTo>
                  <a:pt x="2860061" y="-27648"/>
                  <a:pt x="3088679" y="-3661"/>
                  <a:pt x="3474720" y="0"/>
                </a:cubicBezTo>
                <a:cubicBezTo>
                  <a:pt x="3474913" y="12649"/>
                  <a:pt x="3473732" y="17989"/>
                  <a:pt x="3474720" y="27432"/>
                </a:cubicBezTo>
                <a:cubicBezTo>
                  <a:pt x="3317198" y="15714"/>
                  <a:pt x="2959205" y="52182"/>
                  <a:pt x="2779776" y="27432"/>
                </a:cubicBezTo>
                <a:cubicBezTo>
                  <a:pt x="2600347" y="2682"/>
                  <a:pt x="2382660" y="-684"/>
                  <a:pt x="2015338" y="27432"/>
                </a:cubicBezTo>
                <a:cubicBezTo>
                  <a:pt x="1648016" y="55548"/>
                  <a:pt x="1641073" y="39646"/>
                  <a:pt x="1424635" y="27432"/>
                </a:cubicBezTo>
                <a:cubicBezTo>
                  <a:pt x="1208197" y="15218"/>
                  <a:pt x="1021559" y="15893"/>
                  <a:pt x="729691" y="27432"/>
                </a:cubicBezTo>
                <a:cubicBezTo>
                  <a:pt x="437823" y="38971"/>
                  <a:pt x="153856" y="-2647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F3DD11"/>
          </a:solidFill>
          <a:ln w="38100" cap="rnd">
            <a:solidFill>
              <a:srgbClr val="F3DD1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0E1DEDA5-3D34-792D-1955-C04B4BDBF8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48" r="-1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99395D-9ABB-AB5D-7C29-0893B577C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000" b="1">
                <a:latin typeface="Times New Roman"/>
                <a:cs typeface="Times New Roman"/>
              </a:rPr>
              <a:t>Профиль полёта и манёвры</a:t>
            </a:r>
            <a:endParaRPr lang="en-US" sz="3000">
              <a:latin typeface="Times New Roman"/>
              <a:cs typeface="Times New Roman"/>
            </a:endParaRPr>
          </a:p>
        </p:txBody>
      </p:sp>
      <p:pic>
        <p:nvPicPr>
          <p:cNvPr id="4" name="Объект 3" descr="Изображение выглядит как текст, снимок экрана, Цифровая сборка, пространств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AB710D3-5BED-EB26-97C2-C1A5A058B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2021"/>
          <a:stretch>
            <a:fillRect/>
          </a:stretch>
        </p:blipFill>
        <p:spPr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15" name="Rectangle 6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56733" y="5463634"/>
            <a:ext cx="1371600" cy="27432"/>
          </a:xfrm>
          <a:custGeom>
            <a:avLst/>
            <a:gdLst>
              <a:gd name="csX0" fmla="*/ 0 w 1371600"/>
              <a:gd name="csY0" fmla="*/ 0 h 27432"/>
              <a:gd name="csX1" fmla="*/ 713232 w 1371600"/>
              <a:gd name="csY1" fmla="*/ 0 h 27432"/>
              <a:gd name="csX2" fmla="*/ 1371600 w 1371600"/>
              <a:gd name="csY2" fmla="*/ 0 h 27432"/>
              <a:gd name="csX3" fmla="*/ 1371600 w 1371600"/>
              <a:gd name="csY3" fmla="*/ 27432 h 27432"/>
              <a:gd name="csX4" fmla="*/ 699516 w 1371600"/>
              <a:gd name="csY4" fmla="*/ 27432 h 27432"/>
              <a:gd name="csX5" fmla="*/ 0 w 1371600"/>
              <a:gd name="csY5" fmla="*/ 27432 h 27432"/>
              <a:gd name="csX6" fmla="*/ 0 w 1371600"/>
              <a:gd name="csY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1371600" h="27432" fill="none" extrusionOk="0">
                <a:moveTo>
                  <a:pt x="0" y="0"/>
                </a:moveTo>
                <a:cubicBezTo>
                  <a:pt x="196943" y="-1146"/>
                  <a:pt x="408267" y="-21226"/>
                  <a:pt x="713232" y="0"/>
                </a:cubicBezTo>
                <a:cubicBezTo>
                  <a:pt x="1018197" y="21226"/>
                  <a:pt x="1176465" y="-24520"/>
                  <a:pt x="1371600" y="0"/>
                </a:cubicBezTo>
                <a:cubicBezTo>
                  <a:pt x="1372004" y="8629"/>
                  <a:pt x="1371042" y="13798"/>
                  <a:pt x="1371600" y="27432"/>
                </a:cubicBezTo>
                <a:cubicBezTo>
                  <a:pt x="1106086" y="14473"/>
                  <a:pt x="951335" y="17231"/>
                  <a:pt x="699516" y="27432"/>
                </a:cubicBezTo>
                <a:cubicBezTo>
                  <a:pt x="447697" y="37633"/>
                  <a:pt x="283433" y="6518"/>
                  <a:pt x="0" y="27432"/>
                </a:cubicBezTo>
                <a:cubicBezTo>
                  <a:pt x="-583" y="21140"/>
                  <a:pt x="532" y="8001"/>
                  <a:pt x="0" y="0"/>
                </a:cubicBezTo>
                <a:close/>
              </a:path>
              <a:path w="1371600" h="27432" stroke="0" extrusionOk="0">
                <a:moveTo>
                  <a:pt x="0" y="0"/>
                </a:moveTo>
                <a:cubicBezTo>
                  <a:pt x="220136" y="-18051"/>
                  <a:pt x="430173" y="10591"/>
                  <a:pt x="672084" y="0"/>
                </a:cubicBezTo>
                <a:cubicBezTo>
                  <a:pt x="913995" y="-10591"/>
                  <a:pt x="1164723" y="30754"/>
                  <a:pt x="1371600" y="0"/>
                </a:cubicBezTo>
                <a:cubicBezTo>
                  <a:pt x="1372182" y="10360"/>
                  <a:pt x="1371123" y="21444"/>
                  <a:pt x="1371600" y="27432"/>
                </a:cubicBezTo>
                <a:cubicBezTo>
                  <a:pt x="1072365" y="46142"/>
                  <a:pt x="961528" y="35455"/>
                  <a:pt x="685800" y="27432"/>
                </a:cubicBezTo>
                <a:cubicBezTo>
                  <a:pt x="410072" y="19409"/>
                  <a:pt x="276398" y="11099"/>
                  <a:pt x="0" y="27432"/>
                </a:cubicBezTo>
                <a:cubicBezTo>
                  <a:pt x="1155" y="18353"/>
                  <a:pt x="-485" y="9869"/>
                  <a:pt x="0" y="0"/>
                </a:cubicBezTo>
                <a:close/>
              </a:path>
            </a:pathLst>
          </a:custGeom>
          <a:solidFill>
            <a:srgbClr val="F99B03"/>
          </a:solidFill>
          <a:ln w="38100" cap="rnd">
            <a:solidFill>
              <a:srgbClr val="F99B03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F21651-3705-FBDF-6DFA-78E1F6CA220D}"/>
              </a:ext>
            </a:extLst>
          </p:cNvPr>
          <p:cNvSpPr txBox="1"/>
          <p:nvPr/>
        </p:nvSpPr>
        <p:spPr>
          <a:xfrm>
            <a:off x="4850939" y="5011255"/>
            <a:ext cx="6897626" cy="139922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latin typeface="Times New Roman"/>
                <a:cs typeface="Times New Roman"/>
              </a:rPr>
              <a:t>Первый этап</a:t>
            </a:r>
            <a:r>
              <a:rPr lang="en-US">
                <a:latin typeface="Times New Roman"/>
                <a:cs typeface="Times New Roman"/>
              </a:rPr>
              <a:t> — старт и выведение на опорную орбиту.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latin typeface="Times New Roman"/>
                <a:cs typeface="Times New Roman"/>
              </a:rPr>
              <a:t>Второй этап</a:t>
            </a:r>
            <a:r>
              <a:rPr lang="en-US">
                <a:latin typeface="Times New Roman"/>
                <a:cs typeface="Times New Roman"/>
              </a:rPr>
              <a:t> — первый орбитальный манёвр в апоцентре.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latin typeface="Times New Roman"/>
                <a:cs typeface="Times New Roman"/>
              </a:rPr>
              <a:t>Третий этап</a:t>
            </a:r>
            <a:r>
              <a:rPr lang="en-US">
                <a:latin typeface="Times New Roman"/>
                <a:cs typeface="Times New Roman"/>
              </a:rPr>
              <a:t> — второй манёвр и кругование орбиты.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099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 descr="Изображение выглядит как линия, График, диаграмма, Параллельный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957FB24-C67E-F9E9-25EC-B11484881C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64" y="3423691"/>
            <a:ext cx="12193928" cy="3319096"/>
          </a:xfrm>
          <a:prstGeom prst="rect">
            <a:avLst/>
          </a:prstGeom>
        </p:spPr>
      </p:pic>
      <p:pic>
        <p:nvPicPr>
          <p:cNvPr id="5" name="Рисунок 4" descr="Изображение выглядит как линия, График, текст, диаграмм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2A029D4-0DF4-C60B-93A7-384EAF43B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2720"/>
            <a:ext cx="12192000" cy="3492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634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 descr="Изображение выглядит как линия, График, диаграмма, текс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57C0B1B8-ADD9-9488-50E5-87483233A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611" y="3430923"/>
            <a:ext cx="12164994" cy="3438427"/>
          </a:xfrm>
          <a:prstGeom prst="rect">
            <a:avLst/>
          </a:prstGeom>
        </p:spPr>
      </p:pic>
      <p:pic>
        <p:nvPicPr>
          <p:cNvPr id="6" name="Рисунок 5" descr="Изображение выглядит как линия, диаграмма, График, текс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23EDB0F-5D03-1DA9-D1ED-F7BBE88848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0" r="950" b="212"/>
          <a:stretch>
            <a:fillRect/>
          </a:stretch>
        </p:blipFill>
        <p:spPr>
          <a:xfrm>
            <a:off x="-19038" y="-2089"/>
            <a:ext cx="12056609" cy="344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229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775DA1-8659-1A55-B71F-F350EC11F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6100">
                <a:latin typeface="Times New Roman"/>
                <a:cs typeface="Times New Roman"/>
              </a:rPr>
              <a:t>Причины различия гравиков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F1DA8E-8F28-AB3D-7B9E-7B7B6A635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200" b="1">
                <a:latin typeface="Times New Roman"/>
                <a:ea typeface="+mn-lt"/>
                <a:cs typeface="+mn-lt"/>
              </a:rPr>
              <a:t>Влияние человеческого фактора в KSP.</a:t>
            </a:r>
            <a:br>
              <a:rPr lang="ru-RU" sz="2200" dirty="0">
                <a:latin typeface="Times New Roman"/>
                <a:ea typeface="+mn-lt"/>
                <a:cs typeface="+mn-lt"/>
              </a:rPr>
            </a:br>
            <a:r>
              <a:rPr lang="ru-RU" sz="2200">
                <a:latin typeface="Times New Roman"/>
                <a:ea typeface="+mn-lt"/>
                <a:cs typeface="+mn-lt"/>
              </a:rPr>
              <a:t>Полёт управлялся вручную, поэтому траекторию нельзя было идеально совместить с расчётной моделью.</a:t>
            </a:r>
            <a:endParaRPr lang="ru-RU"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ru-RU" sz="2200" b="1">
                <a:latin typeface="Times New Roman"/>
                <a:ea typeface="+mn-lt"/>
                <a:cs typeface="+mn-lt"/>
              </a:rPr>
              <a:t>Ограничения симулятора KSP.</a:t>
            </a:r>
            <a:br>
              <a:rPr lang="ru-RU" sz="2200" dirty="0">
                <a:latin typeface="Times New Roman"/>
                <a:ea typeface="+mn-lt"/>
                <a:cs typeface="+mn-lt"/>
              </a:rPr>
            </a:br>
            <a:r>
              <a:rPr lang="ru-RU" sz="2200">
                <a:latin typeface="Times New Roman"/>
                <a:ea typeface="+mn-lt"/>
                <a:cs typeface="+mn-lt"/>
              </a:rPr>
              <a:t>Физика в игре частично упрощена и оптимизирована под производительность, поэтому отдельные процессы описаны не полностью корректно с точки зрения реальной механики.</a:t>
            </a:r>
            <a:endParaRPr lang="ru-RU"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ru-RU" sz="2200" b="1">
                <a:latin typeface="Times New Roman"/>
                <a:ea typeface="+mn-lt"/>
                <a:cs typeface="+mn-lt"/>
              </a:rPr>
              <a:t>Упрощения математической модели.</a:t>
            </a:r>
            <a:br>
              <a:rPr lang="ru-RU" sz="2200" dirty="0">
                <a:latin typeface="Times New Roman"/>
                <a:ea typeface="+mn-lt"/>
                <a:cs typeface="+mn-lt"/>
              </a:rPr>
            </a:br>
            <a:r>
              <a:rPr lang="ru-RU" sz="2200">
                <a:latin typeface="Times New Roman"/>
                <a:ea typeface="+mn-lt"/>
                <a:cs typeface="+mn-lt"/>
              </a:rPr>
              <a:t>В аналитической модели сознательно отброшены второстепенные эффекты (порывы ветра, мелкие атмосферные возмущения, детали аэродинамики), что неизбежно даёт расхождения с более «живой» симуляцией.</a:t>
            </a:r>
            <a:endParaRPr lang="ru-RU" sz="2200">
              <a:latin typeface="Times New Roman"/>
            </a:endParaRPr>
          </a:p>
          <a:p>
            <a:pPr>
              <a:lnSpc>
                <a:spcPct val="100000"/>
              </a:lnSpc>
            </a:pPr>
            <a:endParaRPr lang="ru-RU" sz="22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9399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FA3C76-3680-F049-D002-139314EEB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6600" b="1">
                <a:latin typeface="Times New Roman"/>
                <a:ea typeface="+mj-lt"/>
                <a:cs typeface="+mj-lt"/>
              </a:rPr>
              <a:t>Вывод проекта</a:t>
            </a:r>
            <a:endParaRPr lang="ru-RU" sz="6600">
              <a:latin typeface="Times New Roman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sX0" fmla="*/ 0 w 3931920"/>
              <a:gd name="csY0" fmla="*/ 0 h 27432"/>
              <a:gd name="csX1" fmla="*/ 733958 w 3931920"/>
              <a:gd name="csY1" fmla="*/ 0 h 27432"/>
              <a:gd name="csX2" fmla="*/ 1428598 w 3931920"/>
              <a:gd name="csY2" fmla="*/ 0 h 27432"/>
              <a:gd name="csX3" fmla="*/ 2123237 w 3931920"/>
              <a:gd name="csY3" fmla="*/ 0 h 27432"/>
              <a:gd name="csX4" fmla="*/ 2660599 w 3931920"/>
              <a:gd name="csY4" fmla="*/ 0 h 27432"/>
              <a:gd name="csX5" fmla="*/ 3237281 w 3931920"/>
              <a:gd name="csY5" fmla="*/ 0 h 27432"/>
              <a:gd name="csX6" fmla="*/ 3931920 w 3931920"/>
              <a:gd name="csY6" fmla="*/ 0 h 27432"/>
              <a:gd name="csX7" fmla="*/ 3931920 w 3931920"/>
              <a:gd name="csY7" fmla="*/ 27432 h 27432"/>
              <a:gd name="csX8" fmla="*/ 3276600 w 3931920"/>
              <a:gd name="csY8" fmla="*/ 27432 h 27432"/>
              <a:gd name="csX9" fmla="*/ 2739238 w 3931920"/>
              <a:gd name="csY9" fmla="*/ 27432 h 27432"/>
              <a:gd name="csX10" fmla="*/ 2201875 w 3931920"/>
              <a:gd name="csY10" fmla="*/ 27432 h 27432"/>
              <a:gd name="csX11" fmla="*/ 1507236 w 3931920"/>
              <a:gd name="csY11" fmla="*/ 27432 h 27432"/>
              <a:gd name="csX12" fmla="*/ 930554 w 3931920"/>
              <a:gd name="csY12" fmla="*/ 27432 h 27432"/>
              <a:gd name="csX13" fmla="*/ 0 w 3931920"/>
              <a:gd name="csY13" fmla="*/ 27432 h 27432"/>
              <a:gd name="csX14" fmla="*/ 0 w 3931920"/>
              <a:gd name="csY14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78AAE2"/>
          </a:solidFill>
          <a:ln w="38100" cap="rnd">
            <a:solidFill>
              <a:srgbClr val="78AAE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DA2383-3E79-C344-8DC1-5C06E368A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ru-RU" sz="1300">
                <a:latin typeface="Times New Roman"/>
                <a:ea typeface="+mn-lt"/>
                <a:cs typeface="+mn-lt"/>
              </a:rPr>
              <a:t>В ходе работы была построена физико-математическая модель полёта ракеты-носителя «Протон-М» с учётом гравитации, изменения массы, тяги и сопротивления атмосферы и реализована в виде численного решателя на Python. В Kerbal Space Program создан аналог ракеты с близкими характеристиками, получены телеметрические данные и сопоставлены с результатами модели и параметрами реального пуска. Сравнение показало качественное совпадение формы траекторий и ключевых параметров полёта и позволило выявить расхождения, связанные с упрощениями модели, ограничениями симулятора и человеческим фактором, что в целом подтверждает адекватность разработанного подхода к моделированию.</a:t>
            </a:r>
            <a:endParaRPr lang="ru-RU" sz="1300">
              <a:latin typeface="Times New Roman"/>
              <a:cs typeface="Times New Roman"/>
            </a:endParaRPr>
          </a:p>
        </p:txBody>
      </p:sp>
      <p:pic>
        <p:nvPicPr>
          <p:cNvPr id="4" name="Рисунок 3" descr="Изображение выглядит как на открытом воздухе, транспорт, труба, самоле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7ACA752-4EBA-4951-FE40-851CE59510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93" r="27654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36447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sX0" fmla="*/ 0 w 4243589"/>
              <a:gd name="csY0" fmla="*/ 0 h 27432"/>
              <a:gd name="csX1" fmla="*/ 563791 w 4243589"/>
              <a:gd name="csY1" fmla="*/ 0 h 27432"/>
              <a:gd name="csX2" fmla="*/ 1042710 w 4243589"/>
              <a:gd name="csY2" fmla="*/ 0 h 27432"/>
              <a:gd name="csX3" fmla="*/ 1564066 w 4243589"/>
              <a:gd name="csY3" fmla="*/ 0 h 27432"/>
              <a:gd name="csX4" fmla="*/ 2212729 w 4243589"/>
              <a:gd name="csY4" fmla="*/ 0 h 27432"/>
              <a:gd name="csX5" fmla="*/ 2776520 w 4243589"/>
              <a:gd name="csY5" fmla="*/ 0 h 27432"/>
              <a:gd name="csX6" fmla="*/ 3297875 w 4243589"/>
              <a:gd name="csY6" fmla="*/ 0 h 27432"/>
              <a:gd name="csX7" fmla="*/ 4243589 w 4243589"/>
              <a:gd name="csY7" fmla="*/ 0 h 27432"/>
              <a:gd name="csX8" fmla="*/ 4243589 w 4243589"/>
              <a:gd name="csY8" fmla="*/ 27432 h 27432"/>
              <a:gd name="csX9" fmla="*/ 3637362 w 4243589"/>
              <a:gd name="csY9" fmla="*/ 27432 h 27432"/>
              <a:gd name="csX10" fmla="*/ 3116007 w 4243589"/>
              <a:gd name="csY10" fmla="*/ 27432 h 27432"/>
              <a:gd name="csX11" fmla="*/ 2424908 w 4243589"/>
              <a:gd name="csY11" fmla="*/ 27432 h 27432"/>
              <a:gd name="csX12" fmla="*/ 1861117 w 4243589"/>
              <a:gd name="csY12" fmla="*/ 27432 h 27432"/>
              <a:gd name="csX13" fmla="*/ 1382198 w 4243589"/>
              <a:gd name="csY13" fmla="*/ 27432 h 27432"/>
              <a:gd name="csX14" fmla="*/ 733535 w 4243589"/>
              <a:gd name="csY14" fmla="*/ 27432 h 27432"/>
              <a:gd name="csX15" fmla="*/ 0 w 4243589"/>
              <a:gd name="csY15" fmla="*/ 27432 h 27432"/>
              <a:gd name="csX16" fmla="*/ 0 w 4243589"/>
              <a:gd name="csY1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78CC48C-9275-4EFA-9B84-8E818500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Объект 6" descr="Picture background">
            <a:extLst>
              <a:ext uri="{FF2B5EF4-FFF2-40B4-BE49-F238E27FC236}">
                <a16:creationId xmlns:a16="http://schemas.microsoft.com/office/drawing/2014/main" id="{3AD6BEE2-8B22-39BA-A6BB-10D0ABC7D9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026" r="13655"/>
          <a:stretch>
            <a:fillRect/>
          </a:stretch>
        </p:blipFill>
        <p:spPr>
          <a:xfrm>
            <a:off x="-1" y="-1"/>
            <a:ext cx="12188952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A324144-E9CF-4B12-A53E-FAC0D281D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5000">
                <a:schemeClr val="tx1">
                  <a:alpha val="40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281359-3A26-C06E-8B91-754444058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04" y="4553712"/>
            <a:ext cx="10908792" cy="10698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</a:rPr>
              <a:t>Спасибо за внимани!</a:t>
            </a:r>
          </a:p>
        </p:txBody>
      </p:sp>
    </p:spTree>
    <p:extLst>
      <p:ext uri="{BB962C8B-B14F-4D97-AF65-F5344CB8AC3E}">
        <p14:creationId xmlns:p14="http://schemas.microsoft.com/office/powerpoint/2010/main" val="2846756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21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EDF5A0-BE5B-2384-9014-E07F1C31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02" y="5042782"/>
            <a:ext cx="3418990" cy="14121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800" b="1">
                <a:latin typeface="Times New Roman"/>
                <a:cs typeface="Times New Roman"/>
              </a:rPr>
              <a:t>Цель проекта</a:t>
            </a:r>
            <a:endParaRPr lang="ru-RU" sz="4800">
              <a:latin typeface="Georgia Pro Semibold"/>
              <a:cs typeface="Times New Roman"/>
            </a:endParaRPr>
          </a:p>
          <a:p>
            <a:pPr>
              <a:lnSpc>
                <a:spcPct val="90000"/>
              </a:lnSpc>
            </a:pPr>
            <a:endParaRPr lang="ru-RU" sz="4800"/>
          </a:p>
        </p:txBody>
      </p:sp>
      <p:pic>
        <p:nvPicPr>
          <p:cNvPr id="7" name="Рисунок 6" descr="Picture background">
            <a:extLst>
              <a:ext uri="{FF2B5EF4-FFF2-40B4-BE49-F238E27FC236}">
                <a16:creationId xmlns:a16="http://schemas.microsoft.com/office/drawing/2014/main" id="{6614B845-69BF-E5F0-5A2A-00BE12669A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499" b="17032"/>
          <a:stretch>
            <a:fillRect/>
          </a:stretch>
        </p:blipFill>
        <p:spPr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20" name="Rectangle 6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56733" y="5463634"/>
            <a:ext cx="1371600" cy="27432"/>
          </a:xfrm>
          <a:custGeom>
            <a:avLst/>
            <a:gdLst>
              <a:gd name="csX0" fmla="*/ 0 w 1371600"/>
              <a:gd name="csY0" fmla="*/ 0 h 27432"/>
              <a:gd name="csX1" fmla="*/ 713232 w 1371600"/>
              <a:gd name="csY1" fmla="*/ 0 h 27432"/>
              <a:gd name="csX2" fmla="*/ 1371600 w 1371600"/>
              <a:gd name="csY2" fmla="*/ 0 h 27432"/>
              <a:gd name="csX3" fmla="*/ 1371600 w 1371600"/>
              <a:gd name="csY3" fmla="*/ 27432 h 27432"/>
              <a:gd name="csX4" fmla="*/ 699516 w 1371600"/>
              <a:gd name="csY4" fmla="*/ 27432 h 27432"/>
              <a:gd name="csX5" fmla="*/ 0 w 1371600"/>
              <a:gd name="csY5" fmla="*/ 27432 h 27432"/>
              <a:gd name="csX6" fmla="*/ 0 w 1371600"/>
              <a:gd name="csY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1371600" h="27432" fill="none" extrusionOk="0">
                <a:moveTo>
                  <a:pt x="0" y="0"/>
                </a:moveTo>
                <a:cubicBezTo>
                  <a:pt x="196943" y="-1146"/>
                  <a:pt x="408267" y="-21226"/>
                  <a:pt x="713232" y="0"/>
                </a:cubicBezTo>
                <a:cubicBezTo>
                  <a:pt x="1018197" y="21226"/>
                  <a:pt x="1176465" y="-24520"/>
                  <a:pt x="1371600" y="0"/>
                </a:cubicBezTo>
                <a:cubicBezTo>
                  <a:pt x="1372004" y="8629"/>
                  <a:pt x="1371042" y="13798"/>
                  <a:pt x="1371600" y="27432"/>
                </a:cubicBezTo>
                <a:cubicBezTo>
                  <a:pt x="1106086" y="14473"/>
                  <a:pt x="951335" y="17231"/>
                  <a:pt x="699516" y="27432"/>
                </a:cubicBezTo>
                <a:cubicBezTo>
                  <a:pt x="447697" y="37633"/>
                  <a:pt x="283433" y="6518"/>
                  <a:pt x="0" y="27432"/>
                </a:cubicBezTo>
                <a:cubicBezTo>
                  <a:pt x="-583" y="21140"/>
                  <a:pt x="532" y="8001"/>
                  <a:pt x="0" y="0"/>
                </a:cubicBezTo>
                <a:close/>
              </a:path>
              <a:path w="1371600" h="27432" stroke="0" extrusionOk="0">
                <a:moveTo>
                  <a:pt x="0" y="0"/>
                </a:moveTo>
                <a:cubicBezTo>
                  <a:pt x="220136" y="-18051"/>
                  <a:pt x="430173" y="10591"/>
                  <a:pt x="672084" y="0"/>
                </a:cubicBezTo>
                <a:cubicBezTo>
                  <a:pt x="913995" y="-10591"/>
                  <a:pt x="1164723" y="30754"/>
                  <a:pt x="1371600" y="0"/>
                </a:cubicBezTo>
                <a:cubicBezTo>
                  <a:pt x="1372182" y="10360"/>
                  <a:pt x="1371123" y="21444"/>
                  <a:pt x="1371600" y="27432"/>
                </a:cubicBezTo>
                <a:cubicBezTo>
                  <a:pt x="1072365" y="46142"/>
                  <a:pt x="961528" y="35455"/>
                  <a:pt x="685800" y="27432"/>
                </a:cubicBezTo>
                <a:cubicBezTo>
                  <a:pt x="410072" y="19409"/>
                  <a:pt x="276398" y="11099"/>
                  <a:pt x="0" y="27432"/>
                </a:cubicBezTo>
                <a:cubicBezTo>
                  <a:pt x="1155" y="18353"/>
                  <a:pt x="-485" y="9869"/>
                  <a:pt x="0" y="0"/>
                </a:cubicBezTo>
                <a:close/>
              </a:path>
            </a:pathLst>
          </a:custGeom>
          <a:solidFill>
            <a:srgbClr val="0779FC"/>
          </a:solidFill>
          <a:ln w="38100" cap="rnd">
            <a:solidFill>
              <a:srgbClr val="0779F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583810-9528-4174-C4A8-BC7F726B2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8468" y="5053826"/>
            <a:ext cx="6897626" cy="13992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ru-RU" sz="1700">
                <a:latin typeface="Times New Roman"/>
                <a:ea typeface="+mn-lt"/>
                <a:cs typeface="Times New Roman"/>
              </a:rPr>
              <a:t>Разработать и реализовать в Python физико-математическую модель полёта ракеты-носителя «Протон-М» с выведением спутника «Экран-М» на геостационарную орбиту, получить данные симуляции этого запуска в Kerbal Space Program и сравнить их для оценки достоверности модели.</a:t>
            </a:r>
          </a:p>
          <a:p>
            <a:pPr>
              <a:lnSpc>
                <a:spcPct val="100000"/>
              </a:lnSpc>
            </a:pPr>
            <a:endParaRPr lang="ru-RU" sz="1700"/>
          </a:p>
        </p:txBody>
      </p:sp>
    </p:spTree>
    <p:extLst>
      <p:ext uri="{BB962C8B-B14F-4D97-AF65-F5344CB8AC3E}">
        <p14:creationId xmlns:p14="http://schemas.microsoft.com/office/powerpoint/2010/main" val="962401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5AD418-0F34-BB7D-C750-3CE213484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ru-RU" sz="6600">
                <a:latin typeface="Times New Roman"/>
                <a:cs typeface="Times New Roman"/>
              </a:rPr>
              <a:t>Задачи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sX0" fmla="*/ 0 w 3931920"/>
              <a:gd name="csY0" fmla="*/ 0 h 27432"/>
              <a:gd name="csX1" fmla="*/ 733958 w 3931920"/>
              <a:gd name="csY1" fmla="*/ 0 h 27432"/>
              <a:gd name="csX2" fmla="*/ 1428598 w 3931920"/>
              <a:gd name="csY2" fmla="*/ 0 h 27432"/>
              <a:gd name="csX3" fmla="*/ 2123237 w 3931920"/>
              <a:gd name="csY3" fmla="*/ 0 h 27432"/>
              <a:gd name="csX4" fmla="*/ 2660599 w 3931920"/>
              <a:gd name="csY4" fmla="*/ 0 h 27432"/>
              <a:gd name="csX5" fmla="*/ 3237281 w 3931920"/>
              <a:gd name="csY5" fmla="*/ 0 h 27432"/>
              <a:gd name="csX6" fmla="*/ 3931920 w 3931920"/>
              <a:gd name="csY6" fmla="*/ 0 h 27432"/>
              <a:gd name="csX7" fmla="*/ 3931920 w 3931920"/>
              <a:gd name="csY7" fmla="*/ 27432 h 27432"/>
              <a:gd name="csX8" fmla="*/ 3276600 w 3931920"/>
              <a:gd name="csY8" fmla="*/ 27432 h 27432"/>
              <a:gd name="csX9" fmla="*/ 2739238 w 3931920"/>
              <a:gd name="csY9" fmla="*/ 27432 h 27432"/>
              <a:gd name="csX10" fmla="*/ 2201875 w 3931920"/>
              <a:gd name="csY10" fmla="*/ 27432 h 27432"/>
              <a:gd name="csX11" fmla="*/ 1507236 w 3931920"/>
              <a:gd name="csY11" fmla="*/ 27432 h 27432"/>
              <a:gd name="csX12" fmla="*/ 930554 w 3931920"/>
              <a:gd name="csY12" fmla="*/ 27432 h 27432"/>
              <a:gd name="csX13" fmla="*/ 0 w 3931920"/>
              <a:gd name="csY13" fmla="*/ 27432 h 27432"/>
              <a:gd name="csX14" fmla="*/ 0 w 3931920"/>
              <a:gd name="csY14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CE5030"/>
          </a:solidFill>
          <a:ln w="38100" cap="rnd">
            <a:solidFill>
              <a:srgbClr val="CE503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E8BCC8-72D8-9633-9111-48B42F911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497589" cy="3320668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ru-RU" sz="1400">
                <a:latin typeface="Times New Roman"/>
                <a:cs typeface="Times New Roman"/>
              </a:rPr>
              <a:t>Собрать и проанализировать технические характеристики реального пуска "Протон-М" 7 апреля 2001 года.</a:t>
            </a:r>
            <a:endParaRPr lang="ru-RU" sz="1400"/>
          </a:p>
          <a:p>
            <a:pPr>
              <a:lnSpc>
                <a:spcPct val="100000"/>
              </a:lnSpc>
            </a:pPr>
            <a:r>
              <a:rPr lang="ru-RU" sz="1400">
                <a:latin typeface="Times New Roman"/>
                <a:cs typeface="Times New Roman"/>
              </a:rPr>
              <a:t>Разработать физическую модель полета ракеты и математическую модель для расчета траектории выведения.</a:t>
            </a:r>
            <a:endParaRPr lang="ru-RU" sz="1400"/>
          </a:p>
          <a:p>
            <a:pPr>
              <a:lnSpc>
                <a:spcPct val="100000"/>
              </a:lnSpc>
            </a:pPr>
            <a:r>
              <a:rPr lang="ru-RU" sz="1400">
                <a:latin typeface="Times New Roman"/>
                <a:cs typeface="Times New Roman"/>
              </a:rPr>
              <a:t>Создать в KSP аналог ракеты-носителя "Протон-М".</a:t>
            </a:r>
            <a:endParaRPr lang="ru-RU" sz="1400"/>
          </a:p>
          <a:p>
            <a:pPr>
              <a:lnSpc>
                <a:spcPct val="100000"/>
              </a:lnSpc>
            </a:pPr>
            <a:r>
              <a:rPr lang="ru-RU" sz="1400">
                <a:latin typeface="Times New Roman"/>
                <a:cs typeface="Times New Roman"/>
              </a:rPr>
              <a:t>Провести расчет траектории выведения с помощью созданной математической модели.</a:t>
            </a:r>
            <a:endParaRPr lang="ru-RU" sz="1400"/>
          </a:p>
          <a:p>
            <a:pPr>
              <a:lnSpc>
                <a:spcPct val="100000"/>
              </a:lnSpc>
            </a:pPr>
            <a:r>
              <a:rPr lang="ru-RU" sz="1400">
                <a:latin typeface="Times New Roman"/>
                <a:cs typeface="Times New Roman"/>
              </a:rPr>
              <a:t>Сравнить ключевые параметры полета: время выведения, характеристическую скорость, конечную орбиту.</a:t>
            </a:r>
            <a:endParaRPr lang="ru-RU" sz="1400"/>
          </a:p>
          <a:p>
            <a:pPr>
              <a:lnSpc>
                <a:spcPct val="100000"/>
              </a:lnSpc>
            </a:pPr>
            <a:r>
              <a:rPr lang="ru-RU" sz="1400">
                <a:latin typeface="Times New Roman"/>
                <a:cs typeface="Times New Roman"/>
              </a:rPr>
              <a:t>Подготовить итоговый отчет с анализом расхождений между реальным и виртуальным запусками.</a:t>
            </a:r>
            <a:endParaRPr lang="ru-RU" sz="1400"/>
          </a:p>
          <a:p>
            <a:pPr marL="0" indent="0">
              <a:lnSpc>
                <a:spcPct val="100000"/>
              </a:lnSpc>
              <a:buNone/>
            </a:pPr>
            <a:endParaRPr lang="ru-RU" sz="1100"/>
          </a:p>
        </p:txBody>
      </p:sp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54D48DFB-3D63-D3A4-2F1D-573E931F38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108" r="15695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95983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FAE17C-2905-86F3-92F2-E0D29FD27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6600" b="1">
                <a:latin typeface="Times New Roman"/>
                <a:cs typeface="Times New Roman"/>
              </a:rPr>
              <a:t>Состав команды</a:t>
            </a:r>
            <a:endParaRPr lang="ru-RU" sz="660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89762F-98A2-AB52-285A-C8DADF645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2539"/>
            <a:ext cx="10515600" cy="425196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ru-RU" sz="2600" b="1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ru-RU" sz="2600">
                <a:latin typeface="Times New Roman"/>
                <a:cs typeface="Times New Roman"/>
              </a:rPr>
              <a:t>Мейл Эльдар Владимирович – тимлид, и виртуальный пилот в симуляторе космических полётов Kerbal Space Program.</a:t>
            </a:r>
            <a:endParaRPr lang="ru-RU" sz="2600"/>
          </a:p>
          <a:p>
            <a:pPr>
              <a:lnSpc>
                <a:spcPct val="100000"/>
              </a:lnSpc>
            </a:pPr>
            <a:r>
              <a:rPr lang="ru-RU" sz="2600">
                <a:latin typeface="Times New Roman"/>
                <a:cs typeface="Times New Roman"/>
              </a:rPr>
              <a:t>Трофимов Владимир Романович – отвечает за построение физико-математической модели.</a:t>
            </a:r>
            <a:endParaRPr lang="ru-RU" sz="2600"/>
          </a:p>
          <a:p>
            <a:pPr>
              <a:lnSpc>
                <a:spcPct val="100000"/>
              </a:lnSpc>
            </a:pPr>
            <a:r>
              <a:rPr lang="ru-RU" sz="2600">
                <a:latin typeface="Times New Roman"/>
                <a:cs typeface="Times New Roman"/>
              </a:rPr>
              <a:t>Заугольнов Илья Константинович – отвечает за написание программной составляющей проекта, создание визуального сопровождения и составление отчета о проделанной работе.</a:t>
            </a:r>
            <a:endParaRPr lang="ru-RU" sz="2600"/>
          </a:p>
          <a:p>
            <a:pPr>
              <a:lnSpc>
                <a:spcPct val="100000"/>
              </a:lnSpc>
            </a:pPr>
            <a:r>
              <a:rPr lang="ru-RU" sz="2600">
                <a:latin typeface="Times New Roman"/>
                <a:cs typeface="Times New Roman"/>
              </a:rPr>
              <a:t>Костюченко Антон Константинович – отвечает за оформление презентации.</a:t>
            </a:r>
          </a:p>
          <a:p>
            <a:pPr>
              <a:lnSpc>
                <a:spcPct val="100000"/>
              </a:lnSpc>
            </a:pPr>
            <a:endParaRPr lang="ru-RU" sz="26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23601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3">
            <a:extLst>
              <a:ext uri="{FF2B5EF4-FFF2-40B4-BE49-F238E27FC236}">
                <a16:creationId xmlns:a16="http://schemas.microsoft.com/office/drawing/2014/main" id="{457344D1-E597-42B3-8E85-6D7036E54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8F613C-E0C7-0EAC-03EA-0D933708A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800"/>
              <a:t>Реальный полёт</a:t>
            </a:r>
          </a:p>
        </p:txBody>
      </p:sp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EBAF79FB-74D7-777F-1EE5-D5E6FE0EC6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8860" b="14422"/>
          <a:stretch>
            <a:fillRect/>
          </a:stretch>
        </p:blipFill>
        <p:spPr>
          <a:xfrm>
            <a:off x="20" y="-1"/>
            <a:ext cx="12191980" cy="4408344"/>
          </a:xfrm>
          <a:custGeom>
            <a:avLst/>
            <a:gdLst/>
            <a:ahLst/>
            <a:cxnLst/>
            <a:rect l="l" t="t" r="r" b="b"/>
            <a:pathLst>
              <a:path w="12192000" h="4408344">
                <a:moveTo>
                  <a:pt x="0" y="0"/>
                </a:moveTo>
                <a:lnTo>
                  <a:pt x="12192000" y="0"/>
                </a:lnTo>
                <a:lnTo>
                  <a:pt x="12192000" y="4381821"/>
                </a:lnTo>
                <a:lnTo>
                  <a:pt x="11986461" y="4386473"/>
                </a:lnTo>
                <a:cubicBezTo>
                  <a:pt x="11912297" y="4385498"/>
                  <a:pt x="11838168" y="4381870"/>
                  <a:pt x="11764214" y="4375593"/>
                </a:cubicBezTo>
                <a:cubicBezTo>
                  <a:pt x="11656850" y="4367589"/>
                  <a:pt x="11548596" y="4356535"/>
                  <a:pt x="11441995" y="4376864"/>
                </a:cubicBezTo>
                <a:cubicBezTo>
                  <a:pt x="11324975" y="4399353"/>
                  <a:pt x="11208081" y="4399480"/>
                  <a:pt x="11090044" y="4393763"/>
                </a:cubicBezTo>
                <a:cubicBezTo>
                  <a:pt x="10989160" y="4388935"/>
                  <a:pt x="10888657" y="4363523"/>
                  <a:pt x="10787011" y="4390332"/>
                </a:cubicBezTo>
                <a:cubicBezTo>
                  <a:pt x="10776897" y="4391806"/>
                  <a:pt x="10766592" y="4391374"/>
                  <a:pt x="10756643" y="4389062"/>
                </a:cubicBezTo>
                <a:cubicBezTo>
                  <a:pt x="10645468" y="4373688"/>
                  <a:pt x="10533530" y="4386266"/>
                  <a:pt x="10421973" y="4381946"/>
                </a:cubicBezTo>
                <a:cubicBezTo>
                  <a:pt x="10370515" y="4379913"/>
                  <a:pt x="10318040" y="4381057"/>
                  <a:pt x="10267216" y="4375593"/>
                </a:cubicBezTo>
                <a:cubicBezTo>
                  <a:pt x="10150577" y="4363142"/>
                  <a:pt x="10034192" y="4356535"/>
                  <a:pt x="9918824" y="4385885"/>
                </a:cubicBezTo>
                <a:cubicBezTo>
                  <a:pt x="9885153" y="4393801"/>
                  <a:pt x="9850745" y="4398057"/>
                  <a:pt x="9816160" y="4398591"/>
                </a:cubicBezTo>
                <a:cubicBezTo>
                  <a:pt x="9703206" y="4402657"/>
                  <a:pt x="9590632" y="4394906"/>
                  <a:pt x="9478059" y="4388553"/>
                </a:cubicBezTo>
                <a:cubicBezTo>
                  <a:pt x="9399918" y="4384106"/>
                  <a:pt x="9321904" y="4374450"/>
                  <a:pt x="9243637" y="4382582"/>
                </a:cubicBezTo>
                <a:cubicBezTo>
                  <a:pt x="9198150" y="4387283"/>
                  <a:pt x="9152282" y="4387283"/>
                  <a:pt x="9106795" y="4382582"/>
                </a:cubicBezTo>
                <a:cubicBezTo>
                  <a:pt x="9022962" y="4372760"/>
                  <a:pt x="8938380" y="4370930"/>
                  <a:pt x="8854204" y="4377118"/>
                </a:cubicBezTo>
                <a:cubicBezTo>
                  <a:pt x="8728543" y="4387918"/>
                  <a:pt x="8603010" y="4396939"/>
                  <a:pt x="8476969" y="4379786"/>
                </a:cubicBezTo>
                <a:cubicBezTo>
                  <a:pt x="8405486" y="4368554"/>
                  <a:pt x="8332808" y="4367233"/>
                  <a:pt x="8260970" y="4375848"/>
                </a:cubicBezTo>
                <a:cubicBezTo>
                  <a:pt x="8089823" y="4399862"/>
                  <a:pt x="7918295" y="4392111"/>
                  <a:pt x="7746767" y="4382201"/>
                </a:cubicBezTo>
                <a:cubicBezTo>
                  <a:pt x="7632160" y="4375466"/>
                  <a:pt x="7517046" y="4363142"/>
                  <a:pt x="7402693" y="4379405"/>
                </a:cubicBezTo>
                <a:cubicBezTo>
                  <a:pt x="7256831" y="4399734"/>
                  <a:pt x="7110841" y="4393000"/>
                  <a:pt x="6964597" y="4387029"/>
                </a:cubicBezTo>
                <a:cubicBezTo>
                  <a:pt x="6857233" y="4382582"/>
                  <a:pt x="6749742" y="4369113"/>
                  <a:pt x="6642124" y="4385758"/>
                </a:cubicBezTo>
                <a:cubicBezTo>
                  <a:pt x="6631045" y="4387270"/>
                  <a:pt x="6619775" y="4386139"/>
                  <a:pt x="6609216" y="4382455"/>
                </a:cubicBezTo>
                <a:cubicBezTo>
                  <a:pt x="6568379" y="4369012"/>
                  <a:pt x="6524595" y="4367208"/>
                  <a:pt x="6482793" y="4377245"/>
                </a:cubicBezTo>
                <a:cubicBezTo>
                  <a:pt x="6405669" y="4394144"/>
                  <a:pt x="6328672" y="4401513"/>
                  <a:pt x="6250150" y="4386139"/>
                </a:cubicBezTo>
                <a:cubicBezTo>
                  <a:pt x="6217254" y="4379253"/>
                  <a:pt x="6183521" y="4377245"/>
                  <a:pt x="6150028" y="4380168"/>
                </a:cubicBezTo>
                <a:cubicBezTo>
                  <a:pt x="6020175" y="4393128"/>
                  <a:pt x="5890068" y="4388045"/>
                  <a:pt x="5760087" y="4385504"/>
                </a:cubicBezTo>
                <a:cubicBezTo>
                  <a:pt x="5521345" y="4381057"/>
                  <a:pt x="5282477" y="4385504"/>
                  <a:pt x="5044242" y="4362761"/>
                </a:cubicBezTo>
                <a:cubicBezTo>
                  <a:pt x="4979506" y="4356599"/>
                  <a:pt x="4914326" y="4352659"/>
                  <a:pt x="4849272" y="4353438"/>
                </a:cubicBezTo>
                <a:cubicBezTo>
                  <a:pt x="4784218" y="4354216"/>
                  <a:pt x="4719291" y="4359711"/>
                  <a:pt x="4655063" y="4372417"/>
                </a:cubicBezTo>
                <a:cubicBezTo>
                  <a:pt x="4447578" y="4412694"/>
                  <a:pt x="4239457" y="4415236"/>
                  <a:pt x="4029811" y="4398972"/>
                </a:cubicBezTo>
                <a:cubicBezTo>
                  <a:pt x="3943792" y="4392238"/>
                  <a:pt x="3857774" y="4381057"/>
                  <a:pt x="3771375" y="4383217"/>
                </a:cubicBezTo>
                <a:cubicBezTo>
                  <a:pt x="3623225" y="4387156"/>
                  <a:pt x="3474948" y="4379151"/>
                  <a:pt x="3326672" y="4381184"/>
                </a:cubicBezTo>
                <a:cubicBezTo>
                  <a:pt x="3322669" y="4381756"/>
                  <a:pt x="3318578" y="4381222"/>
                  <a:pt x="3314855" y="4379659"/>
                </a:cubicBezTo>
                <a:cubicBezTo>
                  <a:pt x="3278008" y="4354375"/>
                  <a:pt x="3237604" y="4364158"/>
                  <a:pt x="3199487" y="4370765"/>
                </a:cubicBezTo>
                <a:cubicBezTo>
                  <a:pt x="3072810" y="4392746"/>
                  <a:pt x="2946260" y="4403546"/>
                  <a:pt x="2817550" y="4386520"/>
                </a:cubicBezTo>
                <a:cubicBezTo>
                  <a:pt x="2694647" y="4368694"/>
                  <a:pt x="2569990" y="4366471"/>
                  <a:pt x="2446541" y="4379913"/>
                </a:cubicBezTo>
                <a:cubicBezTo>
                  <a:pt x="2276791" y="4399734"/>
                  <a:pt x="2107677" y="4395541"/>
                  <a:pt x="1938308" y="4379913"/>
                </a:cubicBezTo>
                <a:cubicBezTo>
                  <a:pt x="1869570" y="4373561"/>
                  <a:pt x="1799815" y="4362761"/>
                  <a:pt x="1731712" y="4378643"/>
                </a:cubicBezTo>
                <a:cubicBezTo>
                  <a:pt x="1647854" y="4398083"/>
                  <a:pt x="1564250" y="4391730"/>
                  <a:pt x="1480137" y="4387410"/>
                </a:cubicBezTo>
                <a:cubicBezTo>
                  <a:pt x="1373663" y="4381819"/>
                  <a:pt x="1267442" y="4365683"/>
                  <a:pt x="1160586" y="4378389"/>
                </a:cubicBezTo>
                <a:cubicBezTo>
                  <a:pt x="1111161" y="4384233"/>
                  <a:pt x="1062116" y="4393509"/>
                  <a:pt x="1012055" y="4391095"/>
                </a:cubicBezTo>
                <a:cubicBezTo>
                  <a:pt x="873562" y="4384742"/>
                  <a:pt x="735196" y="4377245"/>
                  <a:pt x="596449" y="4378389"/>
                </a:cubicBezTo>
                <a:cubicBezTo>
                  <a:pt x="538383" y="4378770"/>
                  <a:pt x="480699" y="4380676"/>
                  <a:pt x="422887" y="4384869"/>
                </a:cubicBezTo>
                <a:cubicBezTo>
                  <a:pt x="315015" y="4392746"/>
                  <a:pt x="207524" y="4382073"/>
                  <a:pt x="100033" y="4378262"/>
                </a:cubicBezTo>
                <a:lnTo>
                  <a:pt x="0" y="4382743"/>
                </a:lnTo>
                <a:close/>
              </a:path>
            </a:pathLst>
          </a:custGeom>
        </p:spPr>
      </p:pic>
      <p:sp>
        <p:nvSpPr>
          <p:cNvPr id="49" name="Rectangle 6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56733" y="5463634"/>
            <a:ext cx="1371600" cy="27432"/>
          </a:xfrm>
          <a:custGeom>
            <a:avLst/>
            <a:gdLst>
              <a:gd name="csX0" fmla="*/ 0 w 1371600"/>
              <a:gd name="csY0" fmla="*/ 0 h 27432"/>
              <a:gd name="csX1" fmla="*/ 713232 w 1371600"/>
              <a:gd name="csY1" fmla="*/ 0 h 27432"/>
              <a:gd name="csX2" fmla="*/ 1371600 w 1371600"/>
              <a:gd name="csY2" fmla="*/ 0 h 27432"/>
              <a:gd name="csX3" fmla="*/ 1371600 w 1371600"/>
              <a:gd name="csY3" fmla="*/ 27432 h 27432"/>
              <a:gd name="csX4" fmla="*/ 699516 w 1371600"/>
              <a:gd name="csY4" fmla="*/ 27432 h 27432"/>
              <a:gd name="csX5" fmla="*/ 0 w 1371600"/>
              <a:gd name="csY5" fmla="*/ 27432 h 27432"/>
              <a:gd name="csX6" fmla="*/ 0 w 1371600"/>
              <a:gd name="csY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1371600" h="27432" fill="none" extrusionOk="0">
                <a:moveTo>
                  <a:pt x="0" y="0"/>
                </a:moveTo>
                <a:cubicBezTo>
                  <a:pt x="196943" y="-1146"/>
                  <a:pt x="408267" y="-21226"/>
                  <a:pt x="713232" y="0"/>
                </a:cubicBezTo>
                <a:cubicBezTo>
                  <a:pt x="1018197" y="21226"/>
                  <a:pt x="1176465" y="-24520"/>
                  <a:pt x="1371600" y="0"/>
                </a:cubicBezTo>
                <a:cubicBezTo>
                  <a:pt x="1372004" y="8629"/>
                  <a:pt x="1371042" y="13798"/>
                  <a:pt x="1371600" y="27432"/>
                </a:cubicBezTo>
                <a:cubicBezTo>
                  <a:pt x="1106086" y="14473"/>
                  <a:pt x="951335" y="17231"/>
                  <a:pt x="699516" y="27432"/>
                </a:cubicBezTo>
                <a:cubicBezTo>
                  <a:pt x="447697" y="37633"/>
                  <a:pt x="283433" y="6518"/>
                  <a:pt x="0" y="27432"/>
                </a:cubicBezTo>
                <a:cubicBezTo>
                  <a:pt x="-583" y="21140"/>
                  <a:pt x="532" y="8001"/>
                  <a:pt x="0" y="0"/>
                </a:cubicBezTo>
                <a:close/>
              </a:path>
              <a:path w="1371600" h="27432" stroke="0" extrusionOk="0">
                <a:moveTo>
                  <a:pt x="0" y="0"/>
                </a:moveTo>
                <a:cubicBezTo>
                  <a:pt x="220136" y="-18051"/>
                  <a:pt x="430173" y="10591"/>
                  <a:pt x="672084" y="0"/>
                </a:cubicBezTo>
                <a:cubicBezTo>
                  <a:pt x="913995" y="-10591"/>
                  <a:pt x="1164723" y="30754"/>
                  <a:pt x="1371600" y="0"/>
                </a:cubicBezTo>
                <a:cubicBezTo>
                  <a:pt x="1372182" y="10360"/>
                  <a:pt x="1371123" y="21444"/>
                  <a:pt x="1371600" y="27432"/>
                </a:cubicBezTo>
                <a:cubicBezTo>
                  <a:pt x="1072365" y="46142"/>
                  <a:pt x="961528" y="35455"/>
                  <a:pt x="685800" y="27432"/>
                </a:cubicBezTo>
                <a:cubicBezTo>
                  <a:pt x="410072" y="19409"/>
                  <a:pt x="276398" y="11099"/>
                  <a:pt x="0" y="27432"/>
                </a:cubicBezTo>
                <a:cubicBezTo>
                  <a:pt x="1155" y="18353"/>
                  <a:pt x="-485" y="9869"/>
                  <a:pt x="0" y="0"/>
                </a:cubicBezTo>
                <a:close/>
              </a:path>
            </a:pathLst>
          </a:custGeom>
          <a:solidFill>
            <a:srgbClr val="795834"/>
          </a:solidFill>
          <a:ln w="38100" cap="rnd">
            <a:solidFill>
              <a:srgbClr val="79583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CEAEB4-8336-3227-A686-9634428D4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4788782"/>
            <a:ext cx="7273104" cy="1377137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ru-RU" sz="1600">
                <a:latin typeface="Times New Roman"/>
                <a:ea typeface="+mn-lt"/>
                <a:cs typeface="+mn-lt"/>
              </a:rPr>
              <a:t>7 апреля 2001 года с площадки 81/24 космодрома Байконур состоялся первый запуск модернизированной ракеты-носителя «Протон-М» с разгонным блоком «Бриз-М», целью которого было выведение спутника «Экран-М» на геостационарную орбиту в районе 99° восточной долготы. Полёт прошёл успешно, многоимпульсная работа «Бриза-М» обеспечила достижение расчётной орбиты, и запуск подтвердил готовность связки «Протон-М» / «Бриз-М» к регулярным пускам на ГСО.</a:t>
            </a:r>
            <a:endParaRPr lang="ru-RU" sz="160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92464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05CE71-00C8-935D-084E-BB830E660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106" y="639520"/>
            <a:ext cx="6161048" cy="1719072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2800">
                <a:latin typeface="Times New Roman"/>
                <a:cs typeface="Times New Roman"/>
              </a:rPr>
              <a:t>Физико-математическая модель</a:t>
            </a:r>
          </a:p>
        </p:txBody>
      </p:sp>
      <p:sp>
        <p:nvSpPr>
          <p:cNvPr id="33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084" y="2532888"/>
            <a:ext cx="3291840" cy="18288"/>
          </a:xfrm>
          <a:custGeom>
            <a:avLst/>
            <a:gdLst>
              <a:gd name="csX0" fmla="*/ 0 w 3291840"/>
              <a:gd name="csY0" fmla="*/ 0 h 18288"/>
              <a:gd name="csX1" fmla="*/ 625450 w 3291840"/>
              <a:gd name="csY1" fmla="*/ 0 h 18288"/>
              <a:gd name="csX2" fmla="*/ 1283818 w 3291840"/>
              <a:gd name="csY2" fmla="*/ 0 h 18288"/>
              <a:gd name="csX3" fmla="*/ 1975104 w 3291840"/>
              <a:gd name="csY3" fmla="*/ 0 h 18288"/>
              <a:gd name="csX4" fmla="*/ 2666390 w 3291840"/>
              <a:gd name="csY4" fmla="*/ 0 h 18288"/>
              <a:gd name="csX5" fmla="*/ 3291840 w 3291840"/>
              <a:gd name="csY5" fmla="*/ 0 h 18288"/>
              <a:gd name="csX6" fmla="*/ 3291840 w 3291840"/>
              <a:gd name="csY6" fmla="*/ 18288 h 18288"/>
              <a:gd name="csX7" fmla="*/ 2567635 w 3291840"/>
              <a:gd name="csY7" fmla="*/ 18288 h 18288"/>
              <a:gd name="csX8" fmla="*/ 1843430 w 3291840"/>
              <a:gd name="csY8" fmla="*/ 18288 h 18288"/>
              <a:gd name="csX9" fmla="*/ 1185062 w 3291840"/>
              <a:gd name="csY9" fmla="*/ 18288 h 18288"/>
              <a:gd name="csX10" fmla="*/ 0 w 3291840"/>
              <a:gd name="csY10" fmla="*/ 18288 h 18288"/>
              <a:gd name="csX11" fmla="*/ 0 w 3291840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1131" y="8157"/>
                  <a:pt x="3291427" y="12125"/>
                  <a:pt x="3291840" y="18288"/>
                </a:cubicBezTo>
                <a:cubicBezTo>
                  <a:pt x="3043276" y="37868"/>
                  <a:pt x="2921041" y="-12908"/>
                  <a:pt x="2567635" y="18288"/>
                </a:cubicBezTo>
                <a:cubicBezTo>
                  <a:pt x="2214230" y="49484"/>
                  <a:pt x="2189623" y="-13019"/>
                  <a:pt x="1843430" y="18288"/>
                </a:cubicBezTo>
                <a:cubicBezTo>
                  <a:pt x="1497237" y="49595"/>
                  <a:pt x="1492584" y="29180"/>
                  <a:pt x="1185062" y="18288"/>
                </a:cubicBezTo>
                <a:cubicBezTo>
                  <a:pt x="877540" y="7396"/>
                  <a:pt x="313238" y="464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1576" y="4493"/>
                  <a:pt x="3292224" y="9472"/>
                  <a:pt x="3291840" y="18288"/>
                </a:cubicBezTo>
                <a:cubicBezTo>
                  <a:pt x="3120474" y="15714"/>
                  <a:pt x="2816568" y="4633"/>
                  <a:pt x="2633472" y="18288"/>
                </a:cubicBezTo>
                <a:cubicBezTo>
                  <a:pt x="2450376" y="31943"/>
                  <a:pt x="2160769" y="37350"/>
                  <a:pt x="1909267" y="18288"/>
                </a:cubicBezTo>
                <a:cubicBezTo>
                  <a:pt x="1657765" y="-774"/>
                  <a:pt x="1623992" y="9648"/>
                  <a:pt x="1349654" y="18288"/>
                </a:cubicBezTo>
                <a:cubicBezTo>
                  <a:pt x="1075316" y="26928"/>
                  <a:pt x="833426" y="34181"/>
                  <a:pt x="691286" y="18288"/>
                </a:cubicBezTo>
                <a:cubicBezTo>
                  <a:pt x="549146" y="2395"/>
                  <a:pt x="342011" y="24201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rgbClr val="EE884B"/>
          </a:solidFill>
          <a:ln w="38100" cap="rnd">
            <a:solidFill>
              <a:srgbClr val="EE884B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ADC59851-A891-8354-9CCC-8380303C4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106" y="2807208"/>
            <a:ext cx="4516244" cy="341071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400" b="1">
                <a:latin typeface="Times New Roman"/>
                <a:ea typeface="+mn-lt"/>
                <a:cs typeface="+mn-lt"/>
              </a:rPr>
              <a:t>r</a:t>
            </a:r>
            <a:r>
              <a:rPr lang="en-US" sz="1400">
                <a:latin typeface="Times New Roman"/>
                <a:ea typeface="+mn-lt"/>
                <a:cs typeface="+mn-lt"/>
              </a:rPr>
              <a:t> — расстояние от центра Земли до ракеты (радиус-вектор).</a:t>
            </a:r>
            <a:endParaRPr lang="en-US" sz="140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1400" b="1">
                <a:latin typeface="Times New Roman"/>
                <a:ea typeface="+mn-lt"/>
                <a:cs typeface="+mn-lt"/>
              </a:rPr>
              <a:t>ψ (пси)</a:t>
            </a:r>
            <a:r>
              <a:rPr lang="en-US" sz="1400">
                <a:latin typeface="Times New Roman"/>
                <a:ea typeface="+mn-lt"/>
                <a:cs typeface="+mn-lt"/>
              </a:rPr>
              <a:t> — угловое положение ракеты относительно выбранного нулевого направления (например, нулевого меридиана).</a:t>
            </a:r>
            <a:endParaRPr lang="en-US" sz="140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1400" b="1">
                <a:latin typeface="Times New Roman"/>
                <a:ea typeface="+mn-lt"/>
                <a:cs typeface="+mn-lt"/>
              </a:rPr>
              <a:t>β (бета)</a:t>
            </a:r>
            <a:r>
              <a:rPr lang="en-US" sz="1400">
                <a:latin typeface="Times New Roman"/>
                <a:ea typeface="+mn-lt"/>
                <a:cs typeface="+mn-lt"/>
              </a:rPr>
              <a:t> — угол между осью ракеты (направлением тяги) и радиальным направлением.</a:t>
            </a:r>
          </a:p>
          <a:p>
            <a:pPr marL="0" indent="0">
              <a:buNone/>
            </a:pPr>
            <a:r>
              <a:rPr lang="en-US" sz="1400" b="1">
                <a:latin typeface="Times New Roman"/>
                <a:ea typeface="+mn-lt"/>
                <a:cs typeface="+mn-lt"/>
              </a:rPr>
              <a:t>F т</a:t>
            </a:r>
            <a:r>
              <a:rPr lang="en-US" sz="1400" dirty="0">
                <a:latin typeface="Times New Roman"/>
                <a:ea typeface="+mn-lt"/>
                <a:cs typeface="+mn-lt"/>
              </a:rPr>
              <a:t> — сила тяги двигателей ракеты.</a:t>
            </a:r>
            <a:endParaRPr lang="en-US" sz="14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1400" b="1">
                <a:latin typeface="Times New Roman"/>
                <a:ea typeface="+mn-lt"/>
                <a:cs typeface="+mn-lt"/>
              </a:rPr>
              <a:t>F тяж</a:t>
            </a:r>
            <a:r>
              <a:rPr lang="en-US" sz="1400">
                <a:latin typeface="Times New Roman"/>
                <a:ea typeface="+mn-lt"/>
                <a:cs typeface="+mn-lt"/>
              </a:rPr>
              <a:t> — сила тяжести (гравитация), направлена к центру </a:t>
            </a:r>
            <a:r>
              <a:rPr lang="en-US" sz="1400" dirty="0">
                <a:latin typeface="Times New Roman"/>
                <a:ea typeface="+mn-lt"/>
                <a:cs typeface="+mn-lt"/>
              </a:rPr>
              <a:t>Земли.</a:t>
            </a:r>
            <a:endParaRPr lang="en-US" sz="14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1400" b="1">
                <a:latin typeface="Times New Roman"/>
                <a:ea typeface="+mn-lt"/>
                <a:cs typeface="+mn-lt"/>
              </a:rPr>
              <a:t>F сопр</a:t>
            </a:r>
            <a:r>
              <a:rPr lang="en-US" sz="1400">
                <a:latin typeface="Times New Roman"/>
                <a:ea typeface="+mn-lt"/>
                <a:cs typeface="+mn-lt"/>
              </a:rPr>
              <a:t> — сила аэродинамического сопротивления воздуха, направлена против движения ракеты.</a:t>
            </a:r>
            <a:endParaRPr lang="en-US" sz="1400">
              <a:latin typeface="Times New Roman"/>
            </a:endParaRPr>
          </a:p>
          <a:p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Объект 4" descr="Изображение выглядит как диаграмма, круг, линия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55D43AC-7E7F-75D9-B64D-9A0EF2A79A9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220" r="2847"/>
          <a:stretch>
            <a:fillRect/>
          </a:stretch>
        </p:blipFill>
        <p:spPr>
          <a:xfrm>
            <a:off x="5751731" y="1347909"/>
            <a:ext cx="6139683" cy="460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321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sX0" fmla="*/ 0 w 4243589"/>
              <a:gd name="csY0" fmla="*/ 0 h 27432"/>
              <a:gd name="csX1" fmla="*/ 563791 w 4243589"/>
              <a:gd name="csY1" fmla="*/ 0 h 27432"/>
              <a:gd name="csX2" fmla="*/ 1042710 w 4243589"/>
              <a:gd name="csY2" fmla="*/ 0 h 27432"/>
              <a:gd name="csX3" fmla="*/ 1564066 w 4243589"/>
              <a:gd name="csY3" fmla="*/ 0 h 27432"/>
              <a:gd name="csX4" fmla="*/ 2212729 w 4243589"/>
              <a:gd name="csY4" fmla="*/ 0 h 27432"/>
              <a:gd name="csX5" fmla="*/ 2776520 w 4243589"/>
              <a:gd name="csY5" fmla="*/ 0 h 27432"/>
              <a:gd name="csX6" fmla="*/ 3297875 w 4243589"/>
              <a:gd name="csY6" fmla="*/ 0 h 27432"/>
              <a:gd name="csX7" fmla="*/ 4243589 w 4243589"/>
              <a:gd name="csY7" fmla="*/ 0 h 27432"/>
              <a:gd name="csX8" fmla="*/ 4243589 w 4243589"/>
              <a:gd name="csY8" fmla="*/ 27432 h 27432"/>
              <a:gd name="csX9" fmla="*/ 3637362 w 4243589"/>
              <a:gd name="csY9" fmla="*/ 27432 h 27432"/>
              <a:gd name="csX10" fmla="*/ 3116007 w 4243589"/>
              <a:gd name="csY10" fmla="*/ 27432 h 27432"/>
              <a:gd name="csX11" fmla="*/ 2424908 w 4243589"/>
              <a:gd name="csY11" fmla="*/ 27432 h 27432"/>
              <a:gd name="csX12" fmla="*/ 1861117 w 4243589"/>
              <a:gd name="csY12" fmla="*/ 27432 h 27432"/>
              <a:gd name="csX13" fmla="*/ 1382198 w 4243589"/>
              <a:gd name="csY13" fmla="*/ 27432 h 27432"/>
              <a:gd name="csX14" fmla="*/ 733535 w 4243589"/>
              <a:gd name="csY14" fmla="*/ 27432 h 27432"/>
              <a:gd name="csX15" fmla="*/ 0 w 4243589"/>
              <a:gd name="csY15" fmla="*/ 27432 h 27432"/>
              <a:gd name="csX16" fmla="*/ 0 w 4243589"/>
              <a:gd name="csY1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341E05-B00F-4779-F83F-2A9E07BC7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Уравнение Лагранжа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sX0" fmla="*/ 0 w 3255095"/>
              <a:gd name="csY0" fmla="*/ 0 h 27432"/>
              <a:gd name="csX1" fmla="*/ 618468 w 3255095"/>
              <a:gd name="csY1" fmla="*/ 0 h 27432"/>
              <a:gd name="csX2" fmla="*/ 1269487 w 3255095"/>
              <a:gd name="csY2" fmla="*/ 0 h 27432"/>
              <a:gd name="csX3" fmla="*/ 1953057 w 3255095"/>
              <a:gd name="csY3" fmla="*/ 0 h 27432"/>
              <a:gd name="csX4" fmla="*/ 2636627 w 3255095"/>
              <a:gd name="csY4" fmla="*/ 0 h 27432"/>
              <a:gd name="csX5" fmla="*/ 3255095 w 3255095"/>
              <a:gd name="csY5" fmla="*/ 0 h 27432"/>
              <a:gd name="csX6" fmla="*/ 3255095 w 3255095"/>
              <a:gd name="csY6" fmla="*/ 27432 h 27432"/>
              <a:gd name="csX7" fmla="*/ 2538974 w 3255095"/>
              <a:gd name="csY7" fmla="*/ 27432 h 27432"/>
              <a:gd name="csX8" fmla="*/ 1822853 w 3255095"/>
              <a:gd name="csY8" fmla="*/ 27432 h 27432"/>
              <a:gd name="csX9" fmla="*/ 1171834 w 3255095"/>
              <a:gd name="csY9" fmla="*/ 27432 h 27432"/>
              <a:gd name="csX10" fmla="*/ 0 w 3255095"/>
              <a:gd name="csY10" fmla="*/ 27432 h 27432"/>
              <a:gd name="csX11" fmla="*/ 0 w 3255095"/>
              <a:gd name="csY11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 descr="Изображение выглядит как текст, диаграмма, План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B472EDB-FF74-DFFD-49E2-AD1BCB8236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440" t="-7" r="-1280" b="7"/>
          <a:stretch>
            <a:fillRect/>
          </a:stretch>
        </p:blipFill>
        <p:spPr>
          <a:xfrm>
            <a:off x="4388751" y="1154225"/>
            <a:ext cx="6914495" cy="454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78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2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CC9A6E-36C4-2C9C-F993-14A69A742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6100">
                <a:latin typeface="Times New Roman"/>
                <a:cs typeface="Times New Roman"/>
              </a:rPr>
              <a:t>Скрипт на питоне</a:t>
            </a:r>
          </a:p>
        </p:txBody>
      </p:sp>
      <p:sp>
        <p:nvSpPr>
          <p:cNvPr id="38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sX0" fmla="*/ 0 w 4243589"/>
              <a:gd name="csY0" fmla="*/ 0 h 27432"/>
              <a:gd name="csX1" fmla="*/ 563791 w 4243589"/>
              <a:gd name="csY1" fmla="*/ 0 h 27432"/>
              <a:gd name="csX2" fmla="*/ 1042710 w 4243589"/>
              <a:gd name="csY2" fmla="*/ 0 h 27432"/>
              <a:gd name="csX3" fmla="*/ 1564066 w 4243589"/>
              <a:gd name="csY3" fmla="*/ 0 h 27432"/>
              <a:gd name="csX4" fmla="*/ 2212729 w 4243589"/>
              <a:gd name="csY4" fmla="*/ 0 h 27432"/>
              <a:gd name="csX5" fmla="*/ 2776520 w 4243589"/>
              <a:gd name="csY5" fmla="*/ 0 h 27432"/>
              <a:gd name="csX6" fmla="*/ 3297875 w 4243589"/>
              <a:gd name="csY6" fmla="*/ 0 h 27432"/>
              <a:gd name="csX7" fmla="*/ 4243589 w 4243589"/>
              <a:gd name="csY7" fmla="*/ 0 h 27432"/>
              <a:gd name="csX8" fmla="*/ 4243589 w 4243589"/>
              <a:gd name="csY8" fmla="*/ 27432 h 27432"/>
              <a:gd name="csX9" fmla="*/ 3637362 w 4243589"/>
              <a:gd name="csY9" fmla="*/ 27432 h 27432"/>
              <a:gd name="csX10" fmla="*/ 3116007 w 4243589"/>
              <a:gd name="csY10" fmla="*/ 27432 h 27432"/>
              <a:gd name="csX11" fmla="*/ 2424908 w 4243589"/>
              <a:gd name="csY11" fmla="*/ 27432 h 27432"/>
              <a:gd name="csX12" fmla="*/ 1861117 w 4243589"/>
              <a:gd name="csY12" fmla="*/ 27432 h 27432"/>
              <a:gd name="csX13" fmla="*/ 1382198 w 4243589"/>
              <a:gd name="csY13" fmla="*/ 27432 h 27432"/>
              <a:gd name="csX14" fmla="*/ 733535 w 4243589"/>
              <a:gd name="csY14" fmla="*/ 27432 h 27432"/>
              <a:gd name="csX15" fmla="*/ 0 w 4243589"/>
              <a:gd name="csY15" fmla="*/ 27432 h 27432"/>
              <a:gd name="csX16" fmla="*/ 0 w 4243589"/>
              <a:gd name="csY1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A515"/>
          </a:solidFill>
          <a:ln w="38100" cap="rnd">
            <a:solidFill>
              <a:srgbClr val="FFA51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670C98-6105-188F-BCBB-3BB3B9B7A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1500">
                <a:latin typeface="Times New Roman"/>
                <a:ea typeface="+mn-lt"/>
                <a:cs typeface="+mn-lt"/>
              </a:rPr>
              <a:t>Реализует физико-математическую модель полёта ракеты «Протон-М» в полярных координатах r, φ</a:t>
            </a:r>
            <a:endParaRPr lang="ru-RU" sz="1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ru-RU" sz="1500">
                <a:latin typeface="Times New Roman"/>
                <a:ea typeface="+mn-lt"/>
                <a:cs typeface="+mn-lt"/>
              </a:rPr>
              <a:t>Считает параметры атмосферы (температуру, давление, плотность, скорость звука) и силу сопротивления в зависимости от высоты и числа Маха.</a:t>
            </a:r>
            <a:endParaRPr lang="ru-RU" sz="1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ru-RU" sz="1500">
                <a:latin typeface="Times New Roman"/>
                <a:ea typeface="+mn-lt"/>
                <a:cs typeface="+mn-lt"/>
              </a:rPr>
              <a:t>Описывает изменение массы и тяги ступеней во времени с учётом расхода топлива.</a:t>
            </a:r>
            <a:endParaRPr lang="ru-RU" sz="1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ru-RU" sz="1500">
                <a:latin typeface="Times New Roman"/>
                <a:ea typeface="+mn-lt"/>
                <a:cs typeface="+mn-lt"/>
              </a:rPr>
              <a:t>Формирует систему дифференциальных уравнений движения и численно решает её с помощью </a:t>
            </a:r>
            <a:r>
              <a:rPr lang="ru-RU" sz="1500">
                <a:latin typeface="Times New Roman"/>
                <a:cs typeface="Times New Roman"/>
              </a:rPr>
              <a:t>solve_ivp</a:t>
            </a:r>
            <a:r>
              <a:rPr lang="ru-RU" sz="1500">
                <a:latin typeface="Times New Roman"/>
                <a:ea typeface="+mn-lt"/>
                <a:cs typeface="+mn-lt"/>
              </a:rPr>
              <a:t> (метод Рунге–Кутты).</a:t>
            </a:r>
            <a:endParaRPr lang="ru-RU" sz="1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ru-RU" sz="1500">
                <a:latin typeface="Times New Roman"/>
                <a:ea typeface="+mn-lt"/>
                <a:cs typeface="+mn-lt"/>
              </a:rPr>
              <a:t>На выходе даёт траекторию: зависимости высоты, скорости и угла φ от времени для всех этапов полёта.</a:t>
            </a:r>
            <a:endParaRPr lang="ru-RU" sz="1500">
              <a:latin typeface="Times New Roman"/>
            </a:endParaRPr>
          </a:p>
          <a:p>
            <a:pPr>
              <a:lnSpc>
                <a:spcPct val="100000"/>
              </a:lnSpc>
            </a:pPr>
            <a:endParaRPr lang="ru-RU" sz="1500"/>
          </a:p>
        </p:txBody>
      </p:sp>
      <p:pic>
        <p:nvPicPr>
          <p:cNvPr id="5" name="Рисунок 4" descr="Изображение выглядит как золото, Янтар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646E13E-E2F0-F7D6-B17E-21069FF977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671" r="28998" b="-1"/>
          <a:stretch>
            <a:fillRect/>
          </a:stretch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91635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F75619-2175-110D-3AF9-F6D2CAFF8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800">
                <a:latin typeface="Times New Roman"/>
                <a:cs typeface="Times New Roman"/>
              </a:rPr>
              <a:t>Симуляция в KSP</a:t>
            </a:r>
          </a:p>
        </p:txBody>
      </p:sp>
      <p:pic>
        <p:nvPicPr>
          <p:cNvPr id="4" name="Объект 3" descr="Изображение выглядит как текст, снимок экрана, Компьютерная игра, Мультимедийное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AC21CB8-5C58-BCCE-ADAC-F2AA86D1F9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858" b="14163"/>
          <a:stretch>
            <a:fillRect/>
          </a:stretch>
        </p:blipFill>
        <p:spPr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16" name="Rectangle 6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56733" y="5463634"/>
            <a:ext cx="1371600" cy="27432"/>
          </a:xfrm>
          <a:custGeom>
            <a:avLst/>
            <a:gdLst>
              <a:gd name="csX0" fmla="*/ 0 w 1371600"/>
              <a:gd name="csY0" fmla="*/ 0 h 27432"/>
              <a:gd name="csX1" fmla="*/ 713232 w 1371600"/>
              <a:gd name="csY1" fmla="*/ 0 h 27432"/>
              <a:gd name="csX2" fmla="*/ 1371600 w 1371600"/>
              <a:gd name="csY2" fmla="*/ 0 h 27432"/>
              <a:gd name="csX3" fmla="*/ 1371600 w 1371600"/>
              <a:gd name="csY3" fmla="*/ 27432 h 27432"/>
              <a:gd name="csX4" fmla="*/ 699516 w 1371600"/>
              <a:gd name="csY4" fmla="*/ 27432 h 27432"/>
              <a:gd name="csX5" fmla="*/ 0 w 1371600"/>
              <a:gd name="csY5" fmla="*/ 27432 h 27432"/>
              <a:gd name="csX6" fmla="*/ 0 w 1371600"/>
              <a:gd name="csY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1371600" h="27432" fill="none" extrusionOk="0">
                <a:moveTo>
                  <a:pt x="0" y="0"/>
                </a:moveTo>
                <a:cubicBezTo>
                  <a:pt x="196943" y="-1146"/>
                  <a:pt x="408267" y="-21226"/>
                  <a:pt x="713232" y="0"/>
                </a:cubicBezTo>
                <a:cubicBezTo>
                  <a:pt x="1018197" y="21226"/>
                  <a:pt x="1176465" y="-24520"/>
                  <a:pt x="1371600" y="0"/>
                </a:cubicBezTo>
                <a:cubicBezTo>
                  <a:pt x="1372004" y="8629"/>
                  <a:pt x="1371042" y="13798"/>
                  <a:pt x="1371600" y="27432"/>
                </a:cubicBezTo>
                <a:cubicBezTo>
                  <a:pt x="1106086" y="14473"/>
                  <a:pt x="951335" y="17231"/>
                  <a:pt x="699516" y="27432"/>
                </a:cubicBezTo>
                <a:cubicBezTo>
                  <a:pt x="447697" y="37633"/>
                  <a:pt x="283433" y="6518"/>
                  <a:pt x="0" y="27432"/>
                </a:cubicBezTo>
                <a:cubicBezTo>
                  <a:pt x="-583" y="21140"/>
                  <a:pt x="532" y="8001"/>
                  <a:pt x="0" y="0"/>
                </a:cubicBezTo>
                <a:close/>
              </a:path>
              <a:path w="1371600" h="27432" stroke="0" extrusionOk="0">
                <a:moveTo>
                  <a:pt x="0" y="0"/>
                </a:moveTo>
                <a:cubicBezTo>
                  <a:pt x="220136" y="-18051"/>
                  <a:pt x="430173" y="10591"/>
                  <a:pt x="672084" y="0"/>
                </a:cubicBezTo>
                <a:cubicBezTo>
                  <a:pt x="913995" y="-10591"/>
                  <a:pt x="1164723" y="30754"/>
                  <a:pt x="1371600" y="0"/>
                </a:cubicBezTo>
                <a:cubicBezTo>
                  <a:pt x="1372182" y="10360"/>
                  <a:pt x="1371123" y="21444"/>
                  <a:pt x="1371600" y="27432"/>
                </a:cubicBezTo>
                <a:cubicBezTo>
                  <a:pt x="1072365" y="46142"/>
                  <a:pt x="961528" y="35455"/>
                  <a:pt x="685800" y="27432"/>
                </a:cubicBezTo>
                <a:cubicBezTo>
                  <a:pt x="410072" y="19409"/>
                  <a:pt x="276398" y="11099"/>
                  <a:pt x="0" y="27432"/>
                </a:cubicBezTo>
                <a:cubicBezTo>
                  <a:pt x="1155" y="18353"/>
                  <a:pt x="-485" y="9869"/>
                  <a:pt x="0" y="0"/>
                </a:cubicBezTo>
                <a:close/>
              </a:path>
            </a:pathLst>
          </a:custGeom>
          <a:solidFill>
            <a:srgbClr val="D48C19"/>
          </a:solidFill>
          <a:ln w="38100" cap="rnd">
            <a:solidFill>
              <a:srgbClr val="D48C19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7">
            <a:extLst>
              <a:ext uri="{FF2B5EF4-FFF2-40B4-BE49-F238E27FC236}">
                <a16:creationId xmlns:a16="http://schemas.microsoft.com/office/drawing/2014/main" id="{775D5D10-99A0-2678-ABC6-63AEB1547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3661" y="5102014"/>
            <a:ext cx="7880851" cy="139922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400">
                <a:latin typeface="Times New Roman"/>
                <a:ea typeface="+mn-lt"/>
                <a:cs typeface="+mn-lt"/>
              </a:rPr>
              <a:t>В Kerbal Space Program собран аналог ракеты-носителя «Протон-М».</a:t>
            </a:r>
            <a:endParaRPr lang="en-US" sz="1400">
              <a:latin typeface="Times New Roman"/>
              <a:cs typeface="Times New Roman"/>
            </a:endParaRPr>
          </a:p>
          <a:p>
            <a:r>
              <a:rPr lang="en-US" sz="1400">
                <a:latin typeface="Times New Roman"/>
                <a:ea typeface="+mn-lt"/>
                <a:cs typeface="+mn-lt"/>
              </a:rPr>
              <a:t>Запуск выполнен по схеме, близкой к реальному пуску со ступенями и включениями «Бриз-М».</a:t>
            </a:r>
            <a:endParaRPr lang="en-US" sz="1400">
              <a:latin typeface="Times New Roman"/>
              <a:cs typeface="Times New Roman"/>
            </a:endParaRPr>
          </a:p>
          <a:p>
            <a:r>
              <a:rPr lang="en-US" sz="1400">
                <a:latin typeface="Times New Roman"/>
                <a:ea typeface="+mn-lt"/>
                <a:cs typeface="+mn-lt"/>
              </a:rPr>
              <a:t>Данные полёта (высота, скорость, параметры орбиты) считывались через библиотеку kRPC.</a:t>
            </a:r>
            <a:endParaRPr lang="en-US" sz="1400">
              <a:latin typeface="Times New Roman"/>
              <a:cs typeface="Times New Roman"/>
            </a:endParaRPr>
          </a:p>
          <a:p>
            <a:r>
              <a:rPr lang="en-US" sz="1400">
                <a:latin typeface="Times New Roman"/>
                <a:ea typeface="+mn-lt"/>
                <a:cs typeface="+mn-lt"/>
              </a:rPr>
              <a:t>Полученные данные были использованы для построения графиков и сравнения с результатами модели в Python.</a:t>
            </a:r>
            <a:endParaRPr lang="en-US" sz="1400">
              <a:latin typeface="Times New Roman"/>
            </a:endParaRP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5226967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SketchyVTI</vt:lpstr>
      <vt:lpstr>Протон-М</vt:lpstr>
      <vt:lpstr>Цель проекта </vt:lpstr>
      <vt:lpstr>Задачи</vt:lpstr>
      <vt:lpstr>Состав команды</vt:lpstr>
      <vt:lpstr>Реальный полёт</vt:lpstr>
      <vt:lpstr>Физико-математическая модель</vt:lpstr>
      <vt:lpstr>Уравнение Лагранжа</vt:lpstr>
      <vt:lpstr>Скрипт на питоне</vt:lpstr>
      <vt:lpstr>Симуляция в KSP</vt:lpstr>
      <vt:lpstr>Профиль полёта и манёвры</vt:lpstr>
      <vt:lpstr>Презентация PowerPoint</vt:lpstr>
      <vt:lpstr>Презентация PowerPoint</vt:lpstr>
      <vt:lpstr>Причины различия гравиков</vt:lpstr>
      <vt:lpstr>Вывод проекта</vt:lpstr>
      <vt:lpstr>Спасибо за внимани!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351</cp:revision>
  <dcterms:created xsi:type="dcterms:W3CDTF">2025-12-09T14:52:27Z</dcterms:created>
  <dcterms:modified xsi:type="dcterms:W3CDTF">2025-12-09T19:56:10Z</dcterms:modified>
</cp:coreProperties>
</file>

<file path=docProps/thumbnail.jpeg>
</file>